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1" r:id="rId2"/>
    <p:sldId id="261" r:id="rId3"/>
    <p:sldId id="281" r:id="rId4"/>
    <p:sldId id="282" r:id="rId5"/>
    <p:sldId id="283" r:id="rId6"/>
    <p:sldId id="286" r:id="rId7"/>
    <p:sldId id="262" r:id="rId8"/>
    <p:sldId id="287" r:id="rId9"/>
    <p:sldId id="28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0A5784-0142-400D-A46B-D5100E65908E}">
          <p14:sldIdLst>
            <p14:sldId id="291"/>
            <p14:sldId id="261"/>
            <p14:sldId id="281"/>
            <p14:sldId id="282"/>
            <p14:sldId id="283"/>
            <p14:sldId id="286"/>
            <p14:sldId id="262"/>
            <p14:sldId id="287"/>
            <p14:sldId id="288"/>
            <p14:sldId id="263"/>
            <p14:sldId id="264"/>
            <p14:sldId id="265"/>
            <p14:sldId id="266"/>
            <p14:sldId id="267"/>
            <p14:sldId id="268"/>
            <p14:sldId id="269"/>
            <p14:sldId id="284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6" autoAdjust="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4;&#1077;&#1102;%20&#1087;&#1088;&#1072;&#1074;&#1086;%20&#1079;&#1085;&#1072;&#1090;&#1100;\&#1092;&#1077;&#1074;&#1088;&#1072;&#1083;&#1100;%20&#1086;&#1082;&#1088;&#1091;&#1078;&#1085;&#1086;&#1081;%20&#1082;-&#1089;%20&#1048;&#1084;&#1077;&#1102;%20&#1087;&#1088;&#1072;&#1074;&#1086;%20&#1079;&#1085;&#1072;&#1090;&#1100;%20&#1055;&#1057;&#1040;\&#1048;&#1085;&#1089;&#1090;&#1088;&#1091;&#1084;&#1077;&#1085;&#1090;&#1072;&#1083;&#1100;&#1085;&#1072;&#1103;%20&#1084;&#1091;&#1079;&#1099;&#1082;&#1072;%20-%20&#1044;&#1083;&#1103;%20&#1087;&#1088;&#1077;&#1079;&#1077;&#1085;&#1090;&#1072;&#1094;&#1080;&#1080;%20&#1087;&#1088;&#1080;&#1075;&#1086;&#1076;&#1080;&#1090;&#1089;&#1103;!%20)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Irishka\plakaty-na-temu-narkoman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1"/>
            <a:ext cx="5400600" cy="31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5229200"/>
            <a:ext cx="6408712" cy="19184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Подготовила психолог Куликова Т.С.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9978" y="201075"/>
            <a:ext cx="69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Презентация на тему: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6854" y="1144070"/>
            <a:ext cx="4916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НАРКОМАНИЯ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4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Принимая наркотики, ты рискуешь навсегда остаться без семьи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3560"/>
            <a:ext cx="4357718" cy="47887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вряд ли кто-то выберет тебя, ведь никому не нужен молодой старик</a:t>
            </a:r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рано или поздно тебе самому станет никто не нужен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здоровые дети - это тебе не грозит 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сомнительно, что есть большой интерес жить рядом с безвольным, опустошенным, больным человеком</a:t>
            </a:r>
          </a:p>
        </p:txBody>
      </p:sp>
      <p:pic>
        <p:nvPicPr>
          <p:cNvPr id="20482" name="Picture 2" descr="D:\Имею право знать\Своё\в сем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428868"/>
            <a:ext cx="4143404" cy="277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укорачивает жизнь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2431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опасность заражения </a:t>
            </a:r>
            <a:r>
              <a:rPr lang="ru-RU" sz="2400" b="1" dirty="0" err="1" smtClean="0">
                <a:solidFill>
                  <a:srgbClr val="FFFF66"/>
                </a:solidFill>
              </a:rPr>
              <a:t>СПИДом</a:t>
            </a:r>
            <a:r>
              <a:rPr lang="ru-RU" sz="2400" b="1" dirty="0" smtClean="0">
                <a:solidFill>
                  <a:srgbClr val="FFFF66"/>
                </a:solidFill>
              </a:rPr>
              <a:t> - неминуемая гибель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передозировка — часто ее последствия – быстрая смерть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Окружение наркомана- сплошной криминал, убийство наркомана -обыденный случай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66"/>
                </a:solidFill>
              </a:rPr>
              <a:t>Часто жить становится настолько «хорошо», что больше и не хочется</a:t>
            </a:r>
          </a:p>
        </p:txBody>
      </p:sp>
      <p:pic>
        <p:nvPicPr>
          <p:cNvPr id="5" name="Picture 2" descr="D:\Irishka\zogolovok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14053" r="1824"/>
          <a:stretch/>
        </p:blipFill>
        <p:spPr bwMode="auto">
          <a:xfrm>
            <a:off x="1259632" y="4526280"/>
            <a:ext cx="6858000" cy="18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влияет на психику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2431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твои мысли и чувства уже не принадлежат тебе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твой разум засыпает, слабеет воля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ты уже не в состоянии созидать и творить, зато натворить — пожалуйста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твое будущее — ограниченность, перспектива — распад, направление движения —только вниз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D:\Имею право знать\Своё\псих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81457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порождает 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29684" cy="314327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школе- тебе больше не добиться успеха - изменяются цели, мысли о будущем только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семье - ты теряешь контакт с близкими людьми —изменяются ценности, привязанности мешают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твоем окружении — многие друзья перестают понимать тебя - они растут,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а ты нет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настоящие чувства - не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для тебя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D:\Имею право знать\Своё\туп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0"/>
            <a:ext cx="4714876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Наркотик делает тебя зависимым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43932" cy="2431258"/>
          </a:xfrm>
        </p:spPr>
        <p:txBody>
          <a:bodyPr>
            <a:noAutofit/>
          </a:bodyPr>
          <a:lstStyle/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вся твоя жизнь будет подчинена ему – ты можешь превратиться в раба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освобождение даётся очень тяжело и, к сожалению, не всем</a:t>
            </a:r>
          </a:p>
          <a:p>
            <a:pPr marL="444500" indent="-350838" algn="just">
              <a:buFontTx/>
              <a:buChar char="•"/>
              <a:tabLst>
                <a:tab pos="444500" algn="l"/>
              </a:tabLst>
            </a:pPr>
            <a:r>
              <a:rPr lang="ru-RU" sz="2400" b="1" dirty="0" smtClean="0">
                <a:solidFill>
                  <a:srgbClr val="33CCFF"/>
                </a:solidFill>
              </a:rPr>
              <a:t>все самое ценное в твоей</a:t>
            </a:r>
            <a:r>
              <a:rPr lang="en-US" sz="2400" b="1" dirty="0" smtClean="0">
                <a:solidFill>
                  <a:srgbClr val="33CCFF"/>
                </a:solidFill>
              </a:rPr>
              <a:t> </a:t>
            </a:r>
            <a:r>
              <a:rPr lang="ru-RU" sz="2400" b="1" dirty="0" smtClean="0">
                <a:solidFill>
                  <a:srgbClr val="33CCFF"/>
                </a:solidFill>
              </a:rPr>
              <a:t>жизни будет уничтожено и вытеснено им</a:t>
            </a:r>
            <a:endParaRPr lang="ru-RU" sz="2400" b="1" dirty="0">
              <a:solidFill>
                <a:srgbClr val="33CCFF"/>
              </a:solidFill>
            </a:endParaRPr>
          </a:p>
        </p:txBody>
      </p:sp>
      <p:pic>
        <p:nvPicPr>
          <p:cNvPr id="23554" name="Picture 2" descr="D:\Имею право знать\Своё\ст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357694"/>
            <a:ext cx="4929222" cy="225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143932" cy="6048672"/>
          </a:xfrm>
        </p:spPr>
        <p:txBody>
          <a:bodyPr>
            <a:noAutofit/>
          </a:bodyPr>
          <a:lstStyle/>
          <a:p>
            <a:pPr lvl="2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Бледность</a:t>
            </a:r>
          </a:p>
          <a:p>
            <a:pPr lvl="8" algn="ctr">
              <a:lnSpc>
                <a:spcPct val="90000"/>
              </a:lnSpc>
              <a:spcBef>
                <a:spcPts val="700"/>
              </a:spcBef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   Утрата эластичности кожи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Утрата блеска глаз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Повреждение ногтей и волос</a:t>
            </a:r>
          </a:p>
          <a:p>
            <a:pPr marL="342900" indent="-339725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Кариозное разрушение зубов</a:t>
            </a:r>
            <a:endParaRPr lang="ru-RU" sz="24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Заболевания сердечно-сосудистой системы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</a:rPr>
              <a:t>Похудание</a:t>
            </a:r>
          </a:p>
          <a:p>
            <a:pPr marL="342900" indent="-339725" algn="ctr">
              <a:lnSpc>
                <a:spcPct val="90000"/>
              </a:lnSpc>
              <a:buClr>
                <a:srgbClr val="86D1EC"/>
              </a:buClr>
              <a:buSzPct val="103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Гнойные поражения в местах введения наркотика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Кожа над венами, с признаками тромбофлебита – пигментирована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Дрожащие 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с исколотыми и воспаленными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венами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Дрожащие 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с исколотыми и воспаленными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венами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Застывшее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лишенное мимики лицо</a:t>
            </a: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9725" indent="-339725" algn="just">
              <a:buClr>
                <a:srgbClr val="86D1EC"/>
              </a:buClr>
              <a:buSzPct val="103000"/>
              <a:buBlip>
                <a:blip r:embed="rId2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pPr algn="ctr"/>
            <a:r>
              <a:rPr lang="ru-RU" b="1" dirty="0" smtClean="0"/>
              <a:t>Внешний вид наркомана</a:t>
            </a:r>
            <a:endParaRPr lang="ru-RU" b="1" dirty="0"/>
          </a:p>
        </p:txBody>
      </p:sp>
      <p:pic>
        <p:nvPicPr>
          <p:cNvPr id="5" name="Picture 4" descr="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677" y="1785926"/>
            <a:ext cx="3025885" cy="3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67" y="1817141"/>
            <a:ext cx="2982881" cy="38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14488"/>
            <a:ext cx="6483350" cy="426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89" y="1714488"/>
            <a:ext cx="676311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643050"/>
            <a:ext cx="6823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85860"/>
            <a:ext cx="6948488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нструментальная музыка - Для презентации пригодится! 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4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сканирование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51" y="3160970"/>
            <a:ext cx="3677818" cy="36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32785"/>
            <a:ext cx="77724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Борьба с наркоманией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348800"/>
            <a:ext cx="46434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 июня — Всемирный день борьбы с наркоманией.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день весь мир говорит о том, что современное общество заражено тяжелейшей психической болезнью, которую надо лечить. Карательные меры не решают проблемы, хотя у представителей российской государственной власти на этот счет иное мнение.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Наркомания уже обрела статус социальной болезни. Она прогрессирует и поражает все слои населения. Никто достоверно не знает числа заболевших — официальные показатели можно назвать вершиной айсберга. Одни говорят, что эти цифры можно смело умножать на десять, другие — на пятьдесят. 97 процентов ВИЧ-инфицированных — наркоманы. Это болезнь молодежи, каждый десятый потребитель наркотиков — подросток до 18 лет. Специалисты утверждают, что не осталось ни одной школы, вуза, техникума, в которых не было бы подростков, больных наркоманией.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11855" b="17968"/>
          <a:stretch>
            <a:fillRect/>
          </a:stretch>
        </p:blipFill>
        <p:spPr bwMode="auto">
          <a:xfrm rot="1273727">
            <a:off x="5717471" y="712634"/>
            <a:ext cx="3204544" cy="193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43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7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6826"/>
            <a:ext cx="746760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1118" y="2636774"/>
            <a:ext cx="7772400" cy="1975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Моя жизнь – мой выбор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7" name="Picture 1" descr="D:\Имею право знать\Своё\несчастная же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128976" cy="2334315"/>
          </a:xfrm>
          <a:prstGeom prst="rect">
            <a:avLst/>
          </a:prstGeom>
          <a:noFill/>
        </p:spPr>
      </p:pic>
      <p:pic>
        <p:nvPicPr>
          <p:cNvPr id="4098" name="Picture 2" descr="D:\Имею право знать\Своё\алка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344" y="3857628"/>
            <a:ext cx="3814068" cy="2528893"/>
          </a:xfrm>
          <a:prstGeom prst="rect">
            <a:avLst/>
          </a:prstGeom>
          <a:noFill/>
        </p:spPr>
      </p:pic>
      <p:pic>
        <p:nvPicPr>
          <p:cNvPr id="4099" name="Picture 3" descr="D:\Имею право знать\Своё\счастливые люд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857628"/>
            <a:ext cx="3965961" cy="2471743"/>
          </a:xfrm>
          <a:prstGeom prst="rect">
            <a:avLst/>
          </a:prstGeom>
          <a:noFill/>
        </p:spPr>
      </p:pic>
      <p:pic>
        <p:nvPicPr>
          <p:cNvPr id="4100" name="Picture 4" descr="D:\Имею право знать\Своё\счатливая семь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285728"/>
            <a:ext cx="3441829" cy="2286016"/>
          </a:xfrm>
          <a:prstGeom prst="rect">
            <a:avLst/>
          </a:prstGeom>
          <a:noFill/>
        </p:spPr>
      </p:pic>
      <p:pic>
        <p:nvPicPr>
          <p:cNvPr id="3" name="Picture 2" descr="D:\Irishka\narkomanija_neizlechim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47" y="182725"/>
            <a:ext cx="3698734" cy="24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Наркомания в мире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412776"/>
            <a:ext cx="44291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Мир наркоманов сегодня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прибли-зился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к каждому из нас. Все чаще мы говорим о них, все чаще встречаем, читаем в прессе, слышим о трагедиях, произошедших в семьях знакомых, виной которых стали наркотики. Особое беспокойство вызывает тот факт, что у наркомании – “молодое лицо”. Основное число людей, потребляющих наркотики, сейчас составляет подрастающее поколение – молодые люди в возрасте от 14 до 30 лет.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Наркотики – не просто вещества, наносящие вред здоровью. Они стремительно и необратимо разрушают организм и личность человека. Потребление наркотиков, став частью молодежного досуга, увлечений, захватывает все новые клубы, дискотеки, учебные заведения, дворы.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0588" t="3125" r="18137" b="9821"/>
          <a:stretch>
            <a:fillRect/>
          </a:stretch>
        </p:blipFill>
        <p:spPr bwMode="auto">
          <a:xfrm>
            <a:off x="7180926" y="1026942"/>
            <a:ext cx="185735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716" y="2329056"/>
            <a:ext cx="2571768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79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Что такое наркомания?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532782"/>
            <a:ext cx="550072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Наркомания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– это пристрастие к употреблению наркотиков, болезненное влечение, которое приводит к тяжелым нарушениям, в первую очередь, психических и физических функций организма.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Наркомания определяется как «заболевание, обусловленное зависимостью от наркотических средств или психотропных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веществ.</a:t>
            </a:r>
            <a:r>
              <a:rPr kumimoji="0" lang="ru-RU" sz="1600" b="0" i="0" u="none" strike="noStrike" cap="none" normalizeH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Соответственно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патологическую зависимость от алкоголя, табака, или кофеина юридически не причисляют к наркомании, хотя и они, по ряду критериев, относятся к наркотическим веществам. Медицина рассматривает зависимость от этих веществ как наркотическую. В связи с этим, патологическую зависимость от данных веществ выделяют в отдельные группы, для алкоголя это — алкоголизм, для табака — никотиновая зависимость, только злоупотребление кофеином относится в наркологии к той же группе, что и злоупотребление прочими стимуляторами, и не выделяется отдельно.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96">
            <a:off x="5987241" y="1071546"/>
            <a:ext cx="293442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931">
            <a:off x="6041369" y="4503314"/>
            <a:ext cx="30289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1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Какие бывают наркотики?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280" y="14847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Наркотики </a:t>
            </a:r>
            <a:r>
              <a:rPr lang="ru-RU" dirty="0"/>
              <a:t>бывают естественного </a:t>
            </a:r>
            <a:r>
              <a:rPr lang="ru-RU" dirty="0" err="1" smtClean="0"/>
              <a:t>происхож-дения</a:t>
            </a:r>
            <a:r>
              <a:rPr lang="ru-RU" dirty="0"/>
              <a:t>, известные с древности (марихуана, гашиш, опиум, конопля), и синтетические, т. е. добытые химическим путем. В качестве наркотиков иногда используются лекарственные вещества </a:t>
            </a:r>
            <a:r>
              <a:rPr lang="ru-RU" dirty="0" err="1" smtClean="0"/>
              <a:t>психот-ропной</a:t>
            </a:r>
            <a:r>
              <a:rPr lang="ru-RU" dirty="0" smtClean="0"/>
              <a:t> </a:t>
            </a:r>
            <a:r>
              <a:rPr lang="ru-RU" dirty="0"/>
              <a:t>группы.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939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Врачи подразделяют наркотики на несколько </a:t>
            </a:r>
            <a:r>
              <a:rPr lang="ru-RU" b="1" dirty="0" smtClean="0"/>
              <a:t>групп:</a:t>
            </a:r>
            <a:endParaRPr lang="ru-RU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78280" y="4108451"/>
            <a:ext cx="2273300" cy="536575"/>
            <a:chOff x="214282" y="3714752"/>
            <a:chExt cx="2273300" cy="53657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</p:grpSpPr>
          <p:sp>
            <p:nvSpPr>
              <p:cNvPr id="9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Text Box 31"/>
            <p:cNvSpPr txBox="1">
              <a:spLocks noChangeArrowheads="1"/>
            </p:cNvSpPr>
            <p:nvPr/>
          </p:nvSpPr>
          <p:spPr bwMode="black">
            <a:xfrm>
              <a:off x="241270" y="3714752"/>
              <a:ext cx="220027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Подавляющие нервную систему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32520" y="4096859"/>
            <a:ext cx="2273300" cy="580303"/>
            <a:chOff x="214282" y="3671024"/>
            <a:chExt cx="2273300" cy="580303"/>
          </a:xfrm>
          <a:solidFill>
            <a:srgbClr val="92D050"/>
          </a:solidFill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Text Box 31"/>
            <p:cNvSpPr txBox="1">
              <a:spLocks noChangeArrowheads="1"/>
            </p:cNvSpPr>
            <p:nvPr/>
          </p:nvSpPr>
          <p:spPr bwMode="black">
            <a:xfrm>
              <a:off x="214282" y="3671024"/>
              <a:ext cx="2200275" cy="5232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Депрессанты (барбитураты)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1002" y="5134934"/>
            <a:ext cx="2273300" cy="536575"/>
            <a:chOff x="214282" y="3714752"/>
            <a:chExt cx="2273300" cy="536575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19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Text Box 31"/>
            <p:cNvSpPr txBox="1">
              <a:spLocks noChangeArrowheads="1"/>
            </p:cNvSpPr>
            <p:nvPr/>
          </p:nvSpPr>
          <p:spPr bwMode="black">
            <a:xfrm>
              <a:off x="241270" y="3714752"/>
              <a:ext cx="2200275" cy="5232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Возбуждающие нервную систему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15167" y="5134934"/>
            <a:ext cx="2273300" cy="536575"/>
            <a:chOff x="214282" y="3714752"/>
            <a:chExt cx="2273300" cy="536575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24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1"/>
            <p:cNvSpPr txBox="1">
              <a:spLocks noChangeArrowheads="1"/>
            </p:cNvSpPr>
            <p:nvPr/>
          </p:nvSpPr>
          <p:spPr bwMode="black">
            <a:xfrm>
              <a:off x="241270" y="3835603"/>
              <a:ext cx="2200275" cy="3077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Галлюциногены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31615" y="5949280"/>
            <a:ext cx="2273300" cy="536575"/>
            <a:chOff x="1285852" y="5143512"/>
            <a:chExt cx="2273300" cy="536575"/>
          </a:xfrm>
        </p:grpSpPr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1285852" y="5143512"/>
              <a:ext cx="2273300" cy="536575"/>
              <a:chOff x="3964" y="2071"/>
              <a:chExt cx="1484" cy="330"/>
            </a:xfrm>
            <a:solidFill>
              <a:srgbClr val="FFFF00"/>
            </a:solidFill>
          </p:grpSpPr>
          <p:sp>
            <p:nvSpPr>
              <p:cNvPr id="29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31"/>
            <p:cNvSpPr txBox="1">
              <a:spLocks noChangeArrowheads="1"/>
            </p:cNvSpPr>
            <p:nvPr/>
          </p:nvSpPr>
          <p:spPr bwMode="black">
            <a:xfrm>
              <a:off x="1312840" y="5264363"/>
              <a:ext cx="2200275" cy="307777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Марихуана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632" y="391368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1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914400"/>
          </a:xfrm>
        </p:spPr>
        <p:txBody>
          <a:bodyPr/>
          <a:lstStyle/>
          <a:p>
            <a:r>
              <a:rPr lang="en-US" altLang="ru-RU" dirty="0" err="1">
                <a:solidFill>
                  <a:srgbClr val="FFFF00"/>
                </a:solidFill>
              </a:rPr>
              <a:t>Различают</a:t>
            </a:r>
            <a:r>
              <a:rPr lang="en-US" altLang="ru-RU" dirty="0">
                <a:solidFill>
                  <a:srgbClr val="FFFF00"/>
                </a:solidFill>
              </a:rPr>
              <a:t> 3 </a:t>
            </a:r>
            <a:r>
              <a:rPr lang="en-US" altLang="ru-RU" dirty="0" err="1">
                <a:solidFill>
                  <a:srgbClr val="FFFF00"/>
                </a:solidFill>
              </a:rPr>
              <a:t>вида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r>
              <a:rPr lang="en-US" altLang="ru-RU" dirty="0" err="1">
                <a:solidFill>
                  <a:srgbClr val="FFFF00"/>
                </a:solidFill>
              </a:rPr>
              <a:t>химических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r>
              <a:rPr lang="en-US" altLang="ru-RU" dirty="0" err="1">
                <a:solidFill>
                  <a:srgbClr val="FFFF00"/>
                </a:solidFill>
              </a:rPr>
              <a:t>веществ</a:t>
            </a:r>
            <a:r>
              <a:rPr lang="en-US" altLang="ru-RU" dirty="0">
                <a:solidFill>
                  <a:srgbClr val="FFFF00"/>
                </a:solidFill>
              </a:rPr>
              <a:t>, </a:t>
            </a:r>
            <a:r>
              <a:rPr lang="en-US" altLang="ru-RU" dirty="0" err="1">
                <a:solidFill>
                  <a:srgbClr val="FFFF00"/>
                </a:solidFill>
              </a:rPr>
              <a:t>которые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r>
              <a:rPr lang="en-US" altLang="ru-RU" dirty="0" err="1">
                <a:solidFill>
                  <a:srgbClr val="FFFF00"/>
                </a:solidFill>
              </a:rPr>
              <a:t>вызывают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r>
              <a:rPr lang="en-US" altLang="ru-RU" dirty="0" err="1">
                <a:solidFill>
                  <a:srgbClr val="FFFF00"/>
                </a:solidFill>
              </a:rPr>
              <a:t>зависимость</a:t>
            </a:r>
            <a:r>
              <a:rPr lang="en-US" altLang="ru-RU" dirty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dirty="0" err="1"/>
              <a:t>стимуляторы</a:t>
            </a:r>
            <a:r>
              <a:rPr lang="en-US" altLang="ru-RU" dirty="0"/>
              <a:t> (</a:t>
            </a:r>
            <a:r>
              <a:rPr lang="en-US" altLang="ru-RU" dirty="0" err="1"/>
              <a:t>возбуждающие</a:t>
            </a:r>
            <a:r>
              <a:rPr lang="en-US" altLang="ru-RU" dirty="0"/>
              <a:t>) – </a:t>
            </a:r>
            <a:r>
              <a:rPr lang="en-US" altLang="ru-RU" dirty="0" err="1"/>
              <a:t>перветин</a:t>
            </a:r>
            <a:r>
              <a:rPr lang="en-US" altLang="ru-RU" dirty="0"/>
              <a:t> («</a:t>
            </a:r>
            <a:r>
              <a:rPr lang="en-US" altLang="ru-RU" dirty="0" err="1"/>
              <a:t>винт</a:t>
            </a:r>
            <a:r>
              <a:rPr lang="en-US" altLang="ru-RU" dirty="0"/>
              <a:t>»), </a:t>
            </a:r>
            <a:r>
              <a:rPr lang="en-US" altLang="ru-RU" dirty="0" err="1"/>
              <a:t>кофеин</a:t>
            </a:r>
            <a:r>
              <a:rPr lang="en-US" altLang="ru-RU" dirty="0"/>
              <a:t>, </a:t>
            </a:r>
            <a:r>
              <a:rPr lang="en-US" altLang="ru-RU" dirty="0" err="1"/>
              <a:t>никотин</a:t>
            </a:r>
            <a:r>
              <a:rPr lang="en-US" altLang="ru-RU" dirty="0"/>
              <a:t>, </a:t>
            </a:r>
            <a:r>
              <a:rPr lang="en-US" altLang="ru-RU" dirty="0" err="1"/>
              <a:t>кокаин</a:t>
            </a:r>
            <a:r>
              <a:rPr lang="en-US" altLang="ru-RU" dirty="0"/>
              <a:t>, </a:t>
            </a:r>
            <a:r>
              <a:rPr lang="en-US" altLang="ru-RU" dirty="0" err="1"/>
              <a:t>амфетамин</a:t>
            </a:r>
            <a:r>
              <a:rPr lang="en-US" altLang="ru-RU" dirty="0"/>
              <a:t>; </a:t>
            </a:r>
          </a:p>
          <a:p>
            <a:pPr>
              <a:lnSpc>
                <a:spcPct val="90000"/>
              </a:lnSpc>
            </a:pPr>
            <a:r>
              <a:rPr lang="en-US" altLang="ru-RU" dirty="0" err="1"/>
              <a:t>психодизлептики</a:t>
            </a:r>
            <a:r>
              <a:rPr lang="en-US" altLang="ru-RU" dirty="0"/>
              <a:t> (</a:t>
            </a:r>
            <a:r>
              <a:rPr lang="en-US" altLang="ru-RU" dirty="0" err="1"/>
              <a:t>галлюциногены</a:t>
            </a:r>
            <a:r>
              <a:rPr lang="en-US" altLang="ru-RU" dirty="0"/>
              <a:t>) – ЛСД, </a:t>
            </a:r>
            <a:r>
              <a:rPr lang="en-US" altLang="ru-RU" dirty="0" err="1"/>
              <a:t>гашиш</a:t>
            </a:r>
            <a:r>
              <a:rPr lang="en-US" altLang="ru-RU" dirty="0"/>
              <a:t>; </a:t>
            </a:r>
          </a:p>
          <a:p>
            <a:pPr>
              <a:lnSpc>
                <a:spcPct val="90000"/>
              </a:lnSpc>
            </a:pPr>
            <a:r>
              <a:rPr lang="en-US" altLang="ru-RU" dirty="0" err="1"/>
              <a:t>седатики</a:t>
            </a:r>
            <a:r>
              <a:rPr lang="en-US" altLang="ru-RU" dirty="0"/>
              <a:t> (</a:t>
            </a:r>
            <a:r>
              <a:rPr lang="en-US" altLang="ru-RU" dirty="0" err="1"/>
              <a:t>успокаивающие</a:t>
            </a:r>
            <a:r>
              <a:rPr lang="en-US" altLang="ru-RU" dirty="0"/>
              <a:t>) – </a:t>
            </a:r>
            <a:r>
              <a:rPr lang="en-US" altLang="ru-RU" dirty="0" err="1"/>
              <a:t>транквилизаторы</a:t>
            </a:r>
            <a:r>
              <a:rPr lang="en-US" altLang="ru-RU" dirty="0"/>
              <a:t> (</a:t>
            </a:r>
            <a:r>
              <a:rPr lang="en-US" altLang="ru-RU" dirty="0" err="1"/>
              <a:t>снотворные</a:t>
            </a:r>
            <a:r>
              <a:rPr lang="en-US" altLang="ru-RU" dirty="0"/>
              <a:t>) и </a:t>
            </a:r>
            <a:r>
              <a:rPr lang="en-US" altLang="ru-RU" dirty="0" err="1"/>
              <a:t>вещества</a:t>
            </a:r>
            <a:r>
              <a:rPr lang="en-US" altLang="ru-RU" dirty="0"/>
              <a:t> </a:t>
            </a:r>
            <a:r>
              <a:rPr lang="en-US" altLang="ru-RU" dirty="0" err="1"/>
              <a:t>из</a:t>
            </a:r>
            <a:r>
              <a:rPr lang="en-US" altLang="ru-RU" dirty="0"/>
              <a:t> </a:t>
            </a:r>
            <a:r>
              <a:rPr lang="en-US" altLang="ru-RU" dirty="0" err="1"/>
              <a:t>группы</a:t>
            </a:r>
            <a:r>
              <a:rPr lang="en-US" altLang="ru-RU" dirty="0"/>
              <a:t> </a:t>
            </a:r>
            <a:r>
              <a:rPr lang="en-US" altLang="ru-RU" dirty="0" err="1"/>
              <a:t>опиатов</a:t>
            </a:r>
            <a:r>
              <a:rPr lang="en-US" altLang="ru-RU" dirty="0"/>
              <a:t> (</a:t>
            </a:r>
            <a:r>
              <a:rPr lang="en-US" altLang="ru-RU" dirty="0" err="1"/>
              <a:t>морфий</a:t>
            </a:r>
            <a:r>
              <a:rPr lang="en-US" altLang="ru-RU" dirty="0"/>
              <a:t>, </a:t>
            </a:r>
            <a:r>
              <a:rPr lang="en-US" altLang="ru-RU" dirty="0" err="1"/>
              <a:t>героин</a:t>
            </a:r>
            <a:r>
              <a:rPr lang="en-US" altLang="ru-RU" dirty="0"/>
              <a:t>).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37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/>
          <a:lstStyle/>
          <a:p>
            <a:r>
              <a:rPr lang="ru-RU" b="1" dirty="0" smtClean="0"/>
              <a:t>Причины употребления наркотиков</a:t>
            </a:r>
            <a:endParaRPr lang="ru-RU" b="1" dirty="0"/>
          </a:p>
        </p:txBody>
      </p:sp>
      <p:graphicFrame>
        <p:nvGraphicFramePr>
          <p:cNvPr id="337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42910" y="1357313"/>
          <a:ext cx="8049306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иаграмма" r:id="rId4" imgW="11779200" imgH="8049600" progId="Excel.Sheet.8">
                  <p:embed/>
                </p:oleObj>
              </mc:Choice>
              <mc:Fallback>
                <p:oleObj name="Диаграмма" r:id="rId4" imgW="11779200" imgH="8049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313"/>
                        <a:ext cx="8049306" cy="550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7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6632"/>
            <a:ext cx="8676456" cy="3168352"/>
          </a:xfrm>
        </p:spPr>
        <p:txBody>
          <a:bodyPr>
            <a:normAutofit fontScale="92500" lnSpcReduction="20000"/>
          </a:bodyPr>
          <a:lstStyle/>
          <a:p>
            <a:r>
              <a:rPr lang="en-US" altLang="ru-RU" dirty="0" err="1"/>
              <a:t>Наркотик</a:t>
            </a:r>
            <a:r>
              <a:rPr lang="en-US" altLang="ru-RU" dirty="0"/>
              <a:t> – </a:t>
            </a:r>
            <a:r>
              <a:rPr lang="en-US" altLang="ru-RU" dirty="0" err="1"/>
              <a:t>это</a:t>
            </a:r>
            <a:r>
              <a:rPr lang="en-US" altLang="ru-RU" dirty="0"/>
              <a:t> </a:t>
            </a:r>
            <a:r>
              <a:rPr lang="en-US" altLang="ru-RU" dirty="0" err="1"/>
              <a:t>яд</a:t>
            </a:r>
            <a:r>
              <a:rPr lang="en-US" altLang="ru-RU" dirty="0"/>
              <a:t>, </a:t>
            </a:r>
            <a:r>
              <a:rPr lang="en-US" altLang="ru-RU" dirty="0" err="1"/>
              <a:t>он</a:t>
            </a:r>
            <a:r>
              <a:rPr lang="en-US" altLang="ru-RU" dirty="0"/>
              <a:t> </a:t>
            </a:r>
            <a:r>
              <a:rPr lang="en-US" altLang="ru-RU" dirty="0" err="1"/>
              <a:t>медленно</a:t>
            </a:r>
            <a:r>
              <a:rPr lang="en-US" altLang="ru-RU" dirty="0"/>
              <a:t> </a:t>
            </a:r>
            <a:r>
              <a:rPr lang="en-US" altLang="ru-RU" dirty="0" err="1"/>
              <a:t>разрушает</a:t>
            </a:r>
            <a:r>
              <a:rPr lang="en-US" altLang="ru-RU" dirty="0"/>
              <a:t> </a:t>
            </a:r>
            <a:r>
              <a:rPr lang="en-US" altLang="ru-RU" dirty="0" err="1"/>
              <a:t>мозг</a:t>
            </a:r>
            <a:r>
              <a:rPr lang="en-US" altLang="ru-RU" dirty="0"/>
              <a:t> </a:t>
            </a:r>
            <a:r>
              <a:rPr lang="en-US" altLang="ru-RU" dirty="0" err="1"/>
              <a:t>человека</a:t>
            </a:r>
            <a:r>
              <a:rPr lang="en-US" altLang="ru-RU" dirty="0"/>
              <a:t>, </a:t>
            </a:r>
            <a:r>
              <a:rPr lang="en-US" altLang="ru-RU" dirty="0" err="1"/>
              <a:t>его</a:t>
            </a:r>
            <a:r>
              <a:rPr lang="en-US" altLang="ru-RU" dirty="0"/>
              <a:t> </a:t>
            </a:r>
            <a:r>
              <a:rPr lang="en-US" altLang="ru-RU" dirty="0" err="1"/>
              <a:t>психику</a:t>
            </a:r>
            <a:r>
              <a:rPr lang="en-US" altLang="ru-RU" dirty="0"/>
              <a:t>,( </a:t>
            </a:r>
            <a:r>
              <a:rPr lang="en-US" altLang="ru-RU" dirty="0" err="1"/>
              <a:t>внутренние</a:t>
            </a:r>
            <a:r>
              <a:rPr lang="en-US" altLang="ru-RU" dirty="0"/>
              <a:t> </a:t>
            </a:r>
            <a:r>
              <a:rPr lang="en-US" altLang="ru-RU" dirty="0" err="1"/>
              <a:t>органы</a:t>
            </a:r>
            <a:r>
              <a:rPr lang="en-US" altLang="ru-RU" dirty="0"/>
              <a:t> – </a:t>
            </a:r>
            <a:r>
              <a:rPr lang="en-US" altLang="ru-RU" dirty="0" err="1"/>
              <a:t>за</a:t>
            </a:r>
            <a:r>
              <a:rPr lang="en-US" altLang="ru-RU" dirty="0"/>
              <a:t> </a:t>
            </a:r>
            <a:r>
              <a:rPr lang="en-US" altLang="ru-RU" dirty="0" err="1"/>
              <a:t>счет</a:t>
            </a:r>
            <a:r>
              <a:rPr lang="en-US" altLang="ru-RU" dirty="0"/>
              <a:t> </a:t>
            </a:r>
            <a:r>
              <a:rPr lang="en-US" altLang="ru-RU" dirty="0" err="1"/>
              <a:t>мозгового</a:t>
            </a:r>
            <a:r>
              <a:rPr lang="en-US" altLang="ru-RU" dirty="0"/>
              <a:t> </a:t>
            </a:r>
            <a:r>
              <a:rPr lang="en-US" altLang="ru-RU" dirty="0" err="1"/>
              <a:t>нарушения</a:t>
            </a:r>
            <a:r>
              <a:rPr lang="en-US" altLang="ru-RU" dirty="0"/>
              <a:t>, </a:t>
            </a:r>
            <a:r>
              <a:rPr lang="en-US" altLang="ru-RU" dirty="0" err="1"/>
              <a:t>дисфункции</a:t>
            </a:r>
            <a:r>
              <a:rPr lang="en-US" altLang="ru-RU" dirty="0"/>
              <a:t> </a:t>
            </a:r>
            <a:r>
              <a:rPr lang="en-US" altLang="ru-RU" dirty="0" err="1"/>
              <a:t>нервной</a:t>
            </a:r>
            <a:r>
              <a:rPr lang="en-US" altLang="ru-RU" dirty="0"/>
              <a:t> </a:t>
            </a:r>
            <a:r>
              <a:rPr lang="en-US" altLang="ru-RU" dirty="0" err="1"/>
              <a:t>системы</a:t>
            </a:r>
            <a:r>
              <a:rPr lang="en-US" altLang="ru-RU" dirty="0"/>
              <a:t>). </a:t>
            </a:r>
            <a:r>
              <a:rPr lang="en-US" altLang="ru-RU" dirty="0" err="1"/>
              <a:t>Клей</a:t>
            </a:r>
            <a:r>
              <a:rPr lang="en-US" altLang="ru-RU" dirty="0"/>
              <a:t> «</a:t>
            </a:r>
            <a:r>
              <a:rPr lang="en-US" altLang="ru-RU" dirty="0" err="1"/>
              <a:t>Момент</a:t>
            </a:r>
            <a:r>
              <a:rPr lang="en-US" altLang="ru-RU" dirty="0"/>
              <a:t>» </a:t>
            </a:r>
            <a:r>
              <a:rPr lang="en-US" altLang="ru-RU" dirty="0" err="1"/>
              <a:t>или</a:t>
            </a:r>
            <a:r>
              <a:rPr lang="en-US" altLang="ru-RU" dirty="0"/>
              <a:t> </a:t>
            </a:r>
            <a:r>
              <a:rPr lang="en-US" altLang="ru-RU" dirty="0" err="1"/>
              <a:t>бензин</a:t>
            </a:r>
            <a:r>
              <a:rPr lang="en-US" altLang="ru-RU" dirty="0"/>
              <a:t> </a:t>
            </a:r>
            <a:r>
              <a:rPr lang="en-US" altLang="ru-RU" dirty="0" err="1"/>
              <a:t>превращают</a:t>
            </a:r>
            <a:r>
              <a:rPr lang="en-US" altLang="ru-RU" dirty="0"/>
              <a:t> </a:t>
            </a:r>
            <a:r>
              <a:rPr lang="en-US" altLang="ru-RU" dirty="0" err="1"/>
              <a:t>людей</a:t>
            </a:r>
            <a:r>
              <a:rPr lang="en-US" altLang="ru-RU" dirty="0"/>
              <a:t> в </a:t>
            </a:r>
            <a:r>
              <a:rPr lang="en-US" altLang="ru-RU" dirty="0" err="1"/>
              <a:t>умственно</a:t>
            </a:r>
            <a:r>
              <a:rPr lang="en-US" altLang="ru-RU" dirty="0"/>
              <a:t> </a:t>
            </a:r>
            <a:r>
              <a:rPr lang="en-US" altLang="ru-RU" dirty="0" err="1"/>
              <a:t>неполноценных</a:t>
            </a:r>
            <a:r>
              <a:rPr lang="en-US" altLang="ru-RU" dirty="0"/>
              <a:t> </a:t>
            </a:r>
            <a:r>
              <a:rPr lang="en-US" altLang="ru-RU" dirty="0" err="1"/>
              <a:t>всего</a:t>
            </a:r>
            <a:r>
              <a:rPr lang="en-US" altLang="ru-RU" dirty="0"/>
              <a:t> </a:t>
            </a:r>
            <a:r>
              <a:rPr lang="en-US" altLang="ru-RU" dirty="0" err="1"/>
              <a:t>за</a:t>
            </a:r>
            <a:r>
              <a:rPr lang="en-US" altLang="ru-RU" dirty="0"/>
              <a:t> 3-4 </a:t>
            </a:r>
            <a:r>
              <a:rPr lang="en-US" altLang="ru-RU" dirty="0" err="1"/>
              <a:t>месяца</a:t>
            </a:r>
            <a:r>
              <a:rPr lang="en-US" altLang="ru-RU" dirty="0"/>
              <a:t>, </a:t>
            </a:r>
            <a:r>
              <a:rPr lang="en-US" altLang="ru-RU" dirty="0" err="1"/>
              <a:t>конопля</a:t>
            </a:r>
            <a:r>
              <a:rPr lang="en-US" altLang="ru-RU" dirty="0"/>
              <a:t> – </a:t>
            </a:r>
            <a:r>
              <a:rPr lang="en-US" altLang="ru-RU" dirty="0" err="1"/>
              <a:t>за</a:t>
            </a:r>
            <a:r>
              <a:rPr lang="en-US" altLang="ru-RU" dirty="0"/>
              <a:t> 3-4 </a:t>
            </a:r>
            <a:r>
              <a:rPr lang="en-US" altLang="ru-RU" dirty="0" err="1"/>
              <a:t>года</a:t>
            </a:r>
            <a:r>
              <a:rPr lang="en-US" altLang="ru-RU" dirty="0"/>
              <a:t>. </a:t>
            </a:r>
            <a:r>
              <a:rPr lang="en-US" altLang="ru-RU" dirty="0" err="1"/>
              <a:t>Употребляющие</a:t>
            </a:r>
            <a:r>
              <a:rPr lang="en-US" altLang="ru-RU" dirty="0"/>
              <a:t> </a:t>
            </a:r>
            <a:r>
              <a:rPr lang="en-US" altLang="ru-RU" dirty="0" err="1"/>
              <a:t>морфин</a:t>
            </a:r>
            <a:r>
              <a:rPr lang="en-US" altLang="ru-RU" dirty="0"/>
              <a:t> </a:t>
            </a:r>
            <a:r>
              <a:rPr lang="en-US" altLang="ru-RU" dirty="0" err="1"/>
              <a:t>через</a:t>
            </a:r>
            <a:r>
              <a:rPr lang="en-US" altLang="ru-RU" dirty="0"/>
              <a:t> 2-3 </a:t>
            </a:r>
            <a:r>
              <a:rPr lang="en-US" altLang="ru-RU" dirty="0" err="1"/>
              <a:t>месяца</a:t>
            </a:r>
            <a:r>
              <a:rPr lang="en-US" altLang="ru-RU" dirty="0"/>
              <a:t> </a:t>
            </a:r>
            <a:r>
              <a:rPr lang="en-US" altLang="ru-RU" dirty="0" err="1"/>
              <a:t>утрачивают</a:t>
            </a:r>
            <a:r>
              <a:rPr lang="en-US" altLang="ru-RU" dirty="0"/>
              <a:t> </a:t>
            </a:r>
            <a:r>
              <a:rPr lang="en-US" altLang="ru-RU" dirty="0" err="1"/>
              <a:t>способность</a:t>
            </a:r>
            <a:r>
              <a:rPr lang="en-US" altLang="ru-RU" dirty="0"/>
              <a:t> к </a:t>
            </a:r>
            <a:r>
              <a:rPr lang="en-US" altLang="ru-RU" dirty="0" err="1"/>
              <a:t>деятельности</a:t>
            </a:r>
            <a:r>
              <a:rPr lang="en-US" altLang="ru-RU" dirty="0"/>
              <a:t>, </a:t>
            </a:r>
            <a:r>
              <a:rPr lang="en-US" altLang="ru-RU" dirty="0" err="1"/>
              <a:t>перестают</a:t>
            </a:r>
            <a:r>
              <a:rPr lang="en-US" altLang="ru-RU" dirty="0"/>
              <a:t> </a:t>
            </a:r>
            <a:r>
              <a:rPr lang="en-US" altLang="ru-RU" dirty="0" err="1"/>
              <a:t>ухаживать</a:t>
            </a:r>
            <a:r>
              <a:rPr lang="en-US" altLang="ru-RU" dirty="0"/>
              <a:t> </a:t>
            </a:r>
            <a:r>
              <a:rPr lang="en-US" altLang="ru-RU" dirty="0" err="1"/>
              <a:t>за</a:t>
            </a:r>
            <a:r>
              <a:rPr lang="en-US" altLang="ru-RU" dirty="0"/>
              <a:t> </a:t>
            </a:r>
            <a:r>
              <a:rPr lang="en-US" altLang="ru-RU" dirty="0" err="1"/>
              <a:t>собой</a:t>
            </a:r>
            <a:r>
              <a:rPr lang="en-US" altLang="ru-RU" dirty="0"/>
              <a:t>, </a:t>
            </a:r>
            <a:r>
              <a:rPr lang="en-US" altLang="ru-RU" dirty="0" err="1"/>
              <a:t>теряя</a:t>
            </a:r>
            <a:r>
              <a:rPr lang="en-US" altLang="ru-RU" dirty="0"/>
              <a:t> </a:t>
            </a:r>
            <a:r>
              <a:rPr lang="en-US" altLang="ru-RU" dirty="0" err="1"/>
              <a:t>человеческий</a:t>
            </a:r>
            <a:r>
              <a:rPr lang="en-US" altLang="ru-RU" dirty="0"/>
              <a:t> </a:t>
            </a:r>
            <a:r>
              <a:rPr lang="en-US" altLang="ru-RU" dirty="0" err="1"/>
              <a:t>облик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3356992"/>
            <a:ext cx="8015456" cy="271700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ru-RU" sz="3600" dirty="0" err="1" smtClean="0"/>
              <a:t>Люди</a:t>
            </a:r>
            <a:r>
              <a:rPr lang="en-US" altLang="ru-RU" sz="3600" dirty="0" smtClean="0"/>
              <a:t>, </a:t>
            </a:r>
            <a:r>
              <a:rPr lang="en-US" altLang="ru-RU" sz="3600" dirty="0" err="1" smtClean="0"/>
              <a:t>которые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употребляют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кокаин</a:t>
            </a:r>
            <a:r>
              <a:rPr lang="en-US" altLang="ru-RU" sz="3600" dirty="0" smtClean="0"/>
              <a:t>, </a:t>
            </a:r>
            <a:r>
              <a:rPr lang="en-US" altLang="ru-RU" sz="3600" dirty="0" err="1" smtClean="0"/>
              <a:t>живут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не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больше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четырех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лет</a:t>
            </a:r>
            <a:r>
              <a:rPr lang="en-US" altLang="ru-RU" sz="3600" dirty="0" smtClean="0"/>
              <a:t>. </a:t>
            </a:r>
            <a:r>
              <a:rPr lang="en-US" altLang="ru-RU" sz="3600" dirty="0" err="1" smtClean="0"/>
              <a:t>Они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либо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погибают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от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разрыва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сердца</a:t>
            </a:r>
            <a:r>
              <a:rPr lang="en-US" altLang="ru-RU" sz="3600" dirty="0" smtClean="0"/>
              <a:t>, </a:t>
            </a:r>
            <a:r>
              <a:rPr lang="en-US" altLang="ru-RU" sz="3600" dirty="0" err="1" smtClean="0"/>
              <a:t>либо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оттого</a:t>
            </a:r>
            <a:r>
              <a:rPr lang="en-US" altLang="ru-RU" sz="3600" dirty="0" smtClean="0"/>
              <a:t>, </a:t>
            </a:r>
            <a:r>
              <a:rPr lang="en-US" altLang="ru-RU" sz="3600" dirty="0" err="1" smtClean="0"/>
              <a:t>что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их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носовая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перегородка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утончается</a:t>
            </a:r>
            <a:r>
              <a:rPr lang="en-US" altLang="ru-RU" sz="3600" dirty="0" smtClean="0"/>
              <a:t>, </a:t>
            </a:r>
            <a:r>
              <a:rPr lang="en-US" altLang="ru-RU" sz="3600" dirty="0" err="1" smtClean="0"/>
              <a:t>что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приводит</a:t>
            </a:r>
            <a:r>
              <a:rPr lang="en-US" altLang="ru-RU" sz="3600" dirty="0" smtClean="0"/>
              <a:t> к </a:t>
            </a:r>
            <a:r>
              <a:rPr lang="en-US" altLang="ru-RU" sz="3600" dirty="0" err="1" smtClean="0"/>
              <a:t>смертельному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кровотечению</a:t>
            </a:r>
            <a:r>
              <a:rPr lang="en-US" altLang="ru-RU" sz="3600" dirty="0" smtClean="0"/>
              <a:t>. </a:t>
            </a:r>
            <a:r>
              <a:rPr lang="en-US" altLang="ru-RU" sz="3600" dirty="0" err="1" smtClean="0"/>
              <a:t>При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употреблении</a:t>
            </a:r>
            <a:r>
              <a:rPr lang="en-US" altLang="ru-RU" sz="3600" dirty="0" smtClean="0"/>
              <a:t> ЛСД </a:t>
            </a:r>
            <a:r>
              <a:rPr lang="en-US" altLang="ru-RU" sz="3600" dirty="0" err="1" smtClean="0"/>
              <a:t>человек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утрачивает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способность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ориентироваться</a:t>
            </a:r>
            <a:r>
              <a:rPr lang="en-US" altLang="ru-RU" sz="3600" dirty="0" smtClean="0"/>
              <a:t> в </a:t>
            </a:r>
            <a:r>
              <a:rPr lang="en-US" altLang="ru-RU" sz="3600" dirty="0" err="1" smtClean="0"/>
              <a:t>пространстве</a:t>
            </a:r>
            <a:r>
              <a:rPr lang="en-US" altLang="ru-RU" sz="3600" dirty="0" smtClean="0"/>
              <a:t>, </a:t>
            </a:r>
            <a:endParaRPr lang="en-US" altLang="ru-RU" sz="3600" dirty="0"/>
          </a:p>
        </p:txBody>
      </p:sp>
    </p:spTree>
    <p:extLst>
      <p:ext uri="{BB962C8B-B14F-4D97-AF65-F5344CB8AC3E}">
        <p14:creationId xmlns:p14="http://schemas.microsoft.com/office/powerpoint/2010/main" val="610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Имею право знать\Своё\смер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8999">
            <a:off x="5106217" y="3556492"/>
            <a:ext cx="3141130" cy="296435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52071"/>
            <a:ext cx="8856984" cy="48890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en-US" altLang="ru-RU" sz="2800" dirty="0" smtClean="0"/>
              <a:t>у </a:t>
            </a:r>
            <a:r>
              <a:rPr lang="en-US" altLang="ru-RU" sz="2800" dirty="0" err="1" smtClean="0"/>
              <a:t>него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возникает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ощущение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что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он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умеет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летать</a:t>
            </a:r>
            <a:r>
              <a:rPr lang="en-US" altLang="ru-RU" sz="2800" dirty="0" smtClean="0"/>
              <a:t> и, </a:t>
            </a:r>
            <a:r>
              <a:rPr lang="en-US" altLang="ru-RU" sz="2800" dirty="0" err="1" smtClean="0"/>
              <a:t>поверив</a:t>
            </a:r>
            <a:r>
              <a:rPr lang="en-US" altLang="ru-RU" sz="2800" dirty="0" smtClean="0"/>
              <a:t> в </a:t>
            </a:r>
            <a:r>
              <a:rPr lang="en-US" altLang="ru-RU" sz="2800" dirty="0" err="1" smtClean="0"/>
              <a:t>свои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возможности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прыгает</a:t>
            </a:r>
            <a:r>
              <a:rPr lang="en-US" altLang="ru-RU" sz="2800" dirty="0" smtClean="0"/>
              <a:t> с </a:t>
            </a:r>
            <a:r>
              <a:rPr lang="en-US" altLang="ru-RU" sz="2800" dirty="0" err="1" smtClean="0"/>
              <a:t>последнего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этажа</a:t>
            </a:r>
            <a:r>
              <a:rPr lang="en-US" altLang="ru-RU" sz="2800" dirty="0" smtClean="0"/>
              <a:t>.</a:t>
            </a:r>
            <a:endParaRPr lang="ru-RU" altLang="ru-RU" sz="2800" dirty="0" smtClean="0"/>
          </a:p>
          <a:p>
            <a:r>
              <a:rPr lang="en-US" altLang="ru-RU" sz="2800" dirty="0" err="1" smtClean="0"/>
              <a:t>Все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наркоманы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долго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не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живут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вне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зависимости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от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вида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употребляемого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наркотика</a:t>
            </a:r>
            <a:r>
              <a:rPr lang="en-US" altLang="ru-RU" sz="2800" dirty="0" smtClean="0"/>
              <a:t>. </a:t>
            </a:r>
            <a:r>
              <a:rPr lang="en-US" altLang="ru-RU" sz="2800" dirty="0" err="1" smtClean="0"/>
              <a:t>Они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утрачивают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инстинкт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самосохранения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что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приводит</a:t>
            </a:r>
            <a:r>
              <a:rPr lang="en-US" altLang="ru-RU" sz="2800" dirty="0" smtClean="0"/>
              <a:t> к </a:t>
            </a:r>
            <a:r>
              <a:rPr lang="en-US" altLang="ru-RU" sz="2800" dirty="0" err="1" smtClean="0"/>
              <a:t>том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что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около</a:t>
            </a:r>
            <a:r>
              <a:rPr lang="en-US" altLang="ru-RU" sz="2800" dirty="0" smtClean="0"/>
              <a:t> 60% </a:t>
            </a:r>
            <a:r>
              <a:rPr lang="en-US" altLang="ru-RU" sz="2800" dirty="0" err="1" smtClean="0"/>
              <a:t>наркоманов</a:t>
            </a:r>
            <a:r>
              <a:rPr lang="en-US" altLang="ru-RU" sz="2800" dirty="0" smtClean="0"/>
              <a:t>, в </a:t>
            </a:r>
            <a:r>
              <a:rPr lang="en-US" altLang="ru-RU" sz="2800" dirty="0" err="1" smtClean="0"/>
              <a:t>течение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первых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двух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лет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после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приобщения</a:t>
            </a:r>
            <a:r>
              <a:rPr lang="en-US" altLang="ru-RU" sz="2800" dirty="0" smtClean="0"/>
              <a:t> к </a:t>
            </a:r>
            <a:r>
              <a:rPr lang="en-US" altLang="ru-RU" sz="2800" dirty="0" err="1" smtClean="0"/>
              <a:t>наркотикам</a:t>
            </a:r>
            <a:r>
              <a:rPr lang="en-US" altLang="ru-RU" sz="2800" dirty="0" smtClean="0"/>
              <a:t>, </a:t>
            </a:r>
            <a:r>
              <a:rPr lang="en-US" altLang="ru-RU" sz="2800" dirty="0" err="1" smtClean="0"/>
              <a:t>предпринимают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попытку</a:t>
            </a:r>
            <a:r>
              <a:rPr lang="en-US" altLang="ru-RU" sz="2800" dirty="0" smtClean="0"/>
              <a:t> к </a:t>
            </a:r>
            <a:r>
              <a:rPr lang="en-US" altLang="ru-RU" sz="2800" dirty="0" err="1" smtClean="0"/>
              <a:t>самоубийству</a:t>
            </a:r>
            <a:r>
              <a:rPr lang="en-US" altLang="ru-RU" sz="2800" dirty="0" smtClean="0"/>
              <a:t>. </a:t>
            </a:r>
            <a:r>
              <a:rPr lang="en-US" altLang="ru-RU" sz="2800" dirty="0" err="1" smtClean="0"/>
              <a:t>Многим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из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них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это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удается</a:t>
            </a:r>
            <a:r>
              <a:rPr lang="en-US" altLang="ru-RU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4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262</TotalTime>
  <Words>973</Words>
  <Application>Microsoft Office PowerPoint</Application>
  <PresentationFormat>Экран (4:3)</PresentationFormat>
  <Paragraphs>71</Paragraphs>
  <Slides>18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Метро</vt:lpstr>
      <vt:lpstr>Диаграмма</vt:lpstr>
      <vt:lpstr>Презентация PowerPoint</vt:lpstr>
      <vt:lpstr>Моя жизнь – мой выбор</vt:lpstr>
      <vt:lpstr>Наркомания в мире</vt:lpstr>
      <vt:lpstr>Что такое наркомания?</vt:lpstr>
      <vt:lpstr>Какие бывают наркотики?</vt:lpstr>
      <vt:lpstr>Различают 3 вида химических веществ, которые вызывают зависимость:</vt:lpstr>
      <vt:lpstr>Причины употребления наркотиков</vt:lpstr>
      <vt:lpstr>Презентация PowerPoint</vt:lpstr>
      <vt:lpstr>Презентация PowerPoint</vt:lpstr>
      <vt:lpstr>Принимая наркотики, ты рискуешь навсегда остаться без семьи: </vt:lpstr>
      <vt:lpstr>Наркотик укорачивает жизнь</vt:lpstr>
      <vt:lpstr>Наркотик влияет на психику</vt:lpstr>
      <vt:lpstr>Наркотик порождает проблемы</vt:lpstr>
      <vt:lpstr>Наркотик делает тебя зависимым</vt:lpstr>
      <vt:lpstr>Внешний вид наркомана</vt:lpstr>
      <vt:lpstr>Внешний вид наркомана</vt:lpstr>
      <vt:lpstr>Борьба с наркоманией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жизнь – мой выбор</dc:title>
  <dc:creator>Tanya</dc:creator>
  <cp:lastModifiedBy>User</cp:lastModifiedBy>
  <cp:revision>32</cp:revision>
  <dcterms:modified xsi:type="dcterms:W3CDTF">2020-11-02T12:41:35Z</dcterms:modified>
</cp:coreProperties>
</file>