
<file path=[Content_Types].xml><?xml version="1.0" encoding="utf-8"?>
<Types xmlns="http://schemas.openxmlformats.org/package/2006/content-types">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2" r:id="rId7"/>
    <p:sldId id="264" r:id="rId8"/>
    <p:sldId id="265" r:id="rId9"/>
    <p:sldId id="266" r:id="rId10"/>
    <p:sldId id="269" r:id="rId11"/>
    <p:sldId id="270" r:id="rId12"/>
    <p:sldId id="271" r:id="rId13"/>
    <p:sldId id="272" r:id="rId14"/>
    <p:sldId id="273" r:id="rId15"/>
    <p:sldId id="274" r:id="rId16"/>
    <p:sldId id="275" r:id="rId17"/>
    <p:sldId id="276" r:id="rId18"/>
    <p:sldId id="277" r:id="rId19"/>
    <p:sldId id="278" r:id="rId20"/>
    <p:sldId id="279" r:id="rId21"/>
    <p:sldId id="281" r:id="rId22"/>
    <p:sldId id="282" r:id="rId23"/>
    <p:sldId id="283" r:id="rId24"/>
    <p:sldId id="288" r:id="rId25"/>
    <p:sldId id="289" r:id="rId26"/>
  </p:sldIdLst>
  <p:sldSz cx="9144000" cy="6858000" type="screen4x3"/>
  <p:notesSz cx="6858000" cy="994727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03.03.2023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03.03.2023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03.03.2023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03.03.2023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03.03.2023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03.03.2023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03.03.2023</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03.03.2023</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B4C71EC6-210F-42DE-9C53-41977AD35B3D}" type="datetimeFigureOut">
              <a:rPr lang="ru-RU" smtClean="0"/>
              <a:t>03.03.2023</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03.03.2023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03.03.2023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t>03.03.2023</a:t>
            </a:fld>
            <a:endParaRPr lang="ru-RU"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t>‹#›</a:t>
            </a:fld>
            <a:endParaRPr lang="ru-RU"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a14"/><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836712"/>
            <a:ext cx="7772400" cy="1872208"/>
          </a:xfrm>
        </p:spPr>
        <p:txBody>
          <a:bodyPr/>
          <a:lstStyle/>
          <a:p>
            <a:r>
              <a:rPr lang="ru-RU" dirty="0" smtClean="0">
                <a:solidFill>
                  <a:srgbClr val="FFFF00"/>
                </a:solidFill>
              </a:rPr>
              <a:t>Программа обучения</a:t>
            </a:r>
            <a:endParaRPr lang="ru-RU" dirty="0">
              <a:solidFill>
                <a:srgbClr val="FFFF00"/>
              </a:solidFill>
            </a:endParaRPr>
          </a:p>
        </p:txBody>
      </p:sp>
      <p:sp>
        <p:nvSpPr>
          <p:cNvPr id="3" name="Подзаголовок 2"/>
          <p:cNvSpPr>
            <a:spLocks noGrp="1"/>
          </p:cNvSpPr>
          <p:nvPr>
            <p:ph type="subTitle" idx="1"/>
          </p:nvPr>
        </p:nvSpPr>
        <p:spPr/>
        <p:txBody>
          <a:bodyPr>
            <a:normAutofit/>
          </a:bodyPr>
          <a:lstStyle/>
          <a:p>
            <a:r>
              <a:rPr lang="ru-RU" sz="4000" dirty="0" smtClean="0">
                <a:solidFill>
                  <a:srgbClr val="FF0000"/>
                </a:solidFill>
              </a:rPr>
              <a:t>ЗАЩИТА ПЕРСОНАЛЬНЫХ ДАННЫХ</a:t>
            </a:r>
            <a:endParaRPr lang="ru-RU" sz="4000" dirty="0">
              <a:solidFill>
                <a:srgbClr val="FF0000"/>
              </a:solidFill>
            </a:endParaRPr>
          </a:p>
        </p:txBody>
      </p:sp>
    </p:spTree>
    <p:extLst>
      <p:ext uri="{BB962C8B-B14F-4D97-AF65-F5344CB8AC3E}">
        <p14:creationId xmlns:p14="http://schemas.microsoft.com/office/powerpoint/2010/main" val="17703347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1" y="1412776"/>
            <a:ext cx="8640960" cy="4713387"/>
          </a:xfrm>
        </p:spPr>
        <p:txBody>
          <a:bodyPr>
            <a:normAutofit lnSpcReduction="10000"/>
          </a:bodyPr>
          <a:lstStyle/>
          <a:p>
            <a:r>
              <a:rPr lang="ru-RU" sz="1400" b="1" dirty="0"/>
              <a:t>Статья 8. Обработка специальных персональных данных</a:t>
            </a:r>
          </a:p>
          <a:p>
            <a:r>
              <a:rPr lang="ru-RU" sz="1500" b="1" dirty="0" smtClean="0">
                <a:solidFill>
                  <a:srgbClr val="00B050"/>
                </a:solidFill>
              </a:rPr>
              <a:t>2</a:t>
            </a:r>
            <a:r>
              <a:rPr lang="ru-RU" sz="1500" b="1" dirty="0">
                <a:solidFill>
                  <a:srgbClr val="00B050"/>
                </a:solidFill>
              </a:rPr>
              <a:t>. Согласие субъекта персональных данных на обработку специальных персональных данных не требуется:</a:t>
            </a:r>
          </a:p>
          <a:p>
            <a:r>
              <a:rPr lang="ru-RU" sz="1500" b="1" dirty="0">
                <a:solidFill>
                  <a:srgbClr val="00B050"/>
                </a:solidFill>
              </a:rPr>
              <a:t>если специальные персональные данные сделаны общедоступными персональными данными самим субъектом персональных данных;</a:t>
            </a:r>
          </a:p>
          <a:p>
            <a:r>
              <a:rPr lang="ru-RU" sz="1500" b="1" dirty="0">
                <a:solidFill>
                  <a:srgbClr val="00B050"/>
                </a:solidFill>
              </a:rPr>
              <a:t>при оформлении трудовых (служебных) отношений, а также в процессе трудовой (служебной) деятельности субъекта персональных данных в случаях, предусмотренных законодательством;</a:t>
            </a:r>
          </a:p>
          <a:p>
            <a:r>
              <a:rPr lang="ru-RU" sz="1500" b="1" dirty="0">
                <a:solidFill>
                  <a:srgbClr val="00B050"/>
                </a:solidFill>
              </a:rPr>
              <a:t>при обработке общественными объединениями, политическими партиями, профессиональными союзами, религиозными организациями персональных данных их учредителей (членов) для достижения уставных целей при условии, что эти данные не подлежат распространению без согласия субъекта персональных данных;</a:t>
            </a:r>
          </a:p>
          <a:p>
            <a:r>
              <a:rPr lang="ru-RU" sz="1500" b="1" dirty="0">
                <a:solidFill>
                  <a:srgbClr val="00B050"/>
                </a:solidFill>
              </a:rPr>
              <a:t>в целях организации оказания медицинской помощи при условии, что такие персональные данные обрабатываются медицинским, фармацевтическим или иным работником здравоохранения, на которого возложены обязанности по обеспечению защиты персональных данных и в соответствии с законодательством распространяется обязанность сохранять врачебную тайну;</a:t>
            </a:r>
          </a:p>
          <a:p>
            <a:r>
              <a:rPr lang="ru-RU" sz="1500" b="1" dirty="0">
                <a:solidFill>
                  <a:srgbClr val="00B050"/>
                </a:solidFill>
              </a:rPr>
              <a:t>для осуществления правосудия, исполнения судебных постановлений и иных исполнительных документов, совершения исполнительной надписи, оформления наследственных прав;</a:t>
            </a:r>
          </a:p>
          <a:p>
            <a:r>
              <a:rPr lang="ru-RU" sz="1500" b="1" dirty="0">
                <a:solidFill>
                  <a:srgbClr val="00B050"/>
                </a:solidFill>
              </a:rPr>
              <a:t>для целей ведения административного и (или) уголовного процесса, осуществления оперативно-розыскной деятельности;</a:t>
            </a:r>
          </a:p>
          <a:p>
            <a:endParaRPr lang="ru-RU" sz="1400" dirty="0"/>
          </a:p>
          <a:p>
            <a:endParaRPr lang="ru-RU" sz="1400" dirty="0"/>
          </a:p>
        </p:txBody>
      </p:sp>
      <p:sp>
        <p:nvSpPr>
          <p:cNvPr id="3" name="Заголовок 2"/>
          <p:cNvSpPr>
            <a:spLocks noGrp="1"/>
          </p:cNvSpPr>
          <p:nvPr>
            <p:ph type="title"/>
          </p:nvPr>
        </p:nvSpPr>
        <p:spPr>
          <a:xfrm>
            <a:off x="457200" y="338328"/>
            <a:ext cx="8229600" cy="786416"/>
          </a:xfrm>
        </p:spPr>
        <p:txBody>
          <a:bodyPr>
            <a:normAutofit/>
          </a:bodyPr>
          <a:lstStyle/>
          <a:p>
            <a:r>
              <a:rPr lang="ru-RU" sz="1600" b="1" dirty="0" smtClean="0">
                <a:solidFill>
                  <a:schemeClr val="tx1"/>
                </a:solidFill>
                <a:latin typeface="Arial" panose="020B0604020202020204" pitchFamily="34" charset="0"/>
                <a:cs typeface="Arial" panose="020B0604020202020204" pitchFamily="34" charset="0"/>
              </a:rPr>
              <a:t>НА ВСЯКОЕ ПРАВО ПО ЗАКОНУ ЕСТЬ исключения</a:t>
            </a:r>
            <a:endParaRPr lang="ru-RU" sz="16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01400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196752"/>
            <a:ext cx="8712967" cy="4929411"/>
          </a:xfrm>
        </p:spPr>
        <p:txBody>
          <a:bodyPr>
            <a:normAutofit fontScale="92500" lnSpcReduction="20000"/>
          </a:bodyPr>
          <a:lstStyle/>
          <a:p>
            <a:r>
              <a:rPr lang="ru-RU" sz="1600" b="1" dirty="0">
                <a:solidFill>
                  <a:srgbClr val="00B050"/>
                </a:solidFill>
              </a:rPr>
              <a:t>в случаях, предусмотренных уголовно-исполнительным законодательством, законодательством в области национальной безопасности, об обороне, о борьбе с коррупцией, о борьбе с терроризмом и противодействии экстремизму, о предотвращении легализации доходов, полученных преступным путем, финансирования террористической деятельности и финансирования распространения оружия массового поражения, о Государственной границе Республики Беларусь, о гражданстве, о порядке выезда из Республики Беларусь и въезда в Республику Беларусь, о статусе беженца, дополнительной защите, убежище и временной защите в Республике Беларусь;</a:t>
            </a:r>
          </a:p>
          <a:p>
            <a:r>
              <a:rPr lang="ru-RU" sz="1600" b="1" dirty="0">
                <a:solidFill>
                  <a:srgbClr val="00B050"/>
                </a:solidFill>
              </a:rPr>
              <a:t>в целях обеспечения функционирования единой государственной системы регистрации и учета правонарушений;</a:t>
            </a:r>
          </a:p>
          <a:p>
            <a:r>
              <a:rPr lang="ru-RU" sz="1600" b="1" dirty="0">
                <a:solidFill>
                  <a:srgbClr val="00B050"/>
                </a:solidFill>
              </a:rPr>
              <a:t>в целях ведения криминалистических учетов;</a:t>
            </a:r>
          </a:p>
          <a:p>
            <a:r>
              <a:rPr lang="ru-RU" sz="1600" b="1" dirty="0">
                <a:solidFill>
                  <a:srgbClr val="00B050"/>
                </a:solidFill>
              </a:rPr>
              <a:t>для организации и проведения государственных статистических наблюдений, формирования официальной статистической информации;</a:t>
            </a:r>
          </a:p>
          <a:p>
            <a:r>
              <a:rPr lang="ru-RU" sz="1600" b="1" dirty="0">
                <a:solidFill>
                  <a:srgbClr val="00B050"/>
                </a:solidFill>
              </a:rPr>
              <a:t>для осуществления административных процедур;</a:t>
            </a:r>
          </a:p>
          <a:p>
            <a:r>
              <a:rPr lang="ru-RU" sz="1600" b="1" dirty="0">
                <a:solidFill>
                  <a:srgbClr val="00B050"/>
                </a:solidFill>
              </a:rPr>
              <a:t>в связи с реализацией международных договоров Республики Беларусь о </a:t>
            </a:r>
            <a:r>
              <a:rPr lang="ru-RU" sz="1600" b="1" dirty="0" err="1">
                <a:solidFill>
                  <a:srgbClr val="00B050"/>
                </a:solidFill>
              </a:rPr>
              <a:t>реадмиссии</a:t>
            </a:r>
            <a:r>
              <a:rPr lang="ru-RU" sz="1600" b="1" dirty="0">
                <a:solidFill>
                  <a:srgbClr val="00B050"/>
                </a:solidFill>
              </a:rPr>
              <a:t>;</a:t>
            </a:r>
          </a:p>
          <a:p>
            <a:r>
              <a:rPr lang="ru-RU" sz="1600" b="1" dirty="0">
                <a:solidFill>
                  <a:srgbClr val="00B050"/>
                </a:solidFill>
              </a:rPr>
              <a:t>при документировании населения;</a:t>
            </a:r>
          </a:p>
          <a:p>
            <a:r>
              <a:rPr lang="ru-RU" sz="1600" b="1" dirty="0">
                <a:solidFill>
                  <a:srgbClr val="00B050"/>
                </a:solidFill>
              </a:rPr>
              <a:t>для защиты жизни, здоровья или иных жизненно важных интересов субъекта персональных данных или иных лиц, если получение согласия субъекта персональных данных невозможно;</a:t>
            </a:r>
          </a:p>
          <a:p>
            <a:r>
              <a:rPr lang="ru-RU" sz="1600" b="1" dirty="0">
                <a:solidFill>
                  <a:srgbClr val="00B050"/>
                </a:solidFill>
              </a:rPr>
              <a:t>в случаях, когда обработка специальных персональных данных является необходимой для выполнения обязанностей (полномочий), предусмотренных законодательными актами;</a:t>
            </a:r>
          </a:p>
          <a:p>
            <a:r>
              <a:rPr lang="ru-RU" sz="1600" b="1" dirty="0">
                <a:solidFill>
                  <a:srgbClr val="00B050"/>
                </a:solidFill>
              </a:rPr>
              <a:t>в случаях, когда настоящим Законом и иными законодательными актами прямо предусматривается обработка специальных персональных данных без согласия субъекта персональных данных.</a:t>
            </a:r>
          </a:p>
          <a:p>
            <a:endParaRPr lang="ru-RU" sz="1600" dirty="0"/>
          </a:p>
          <a:p>
            <a:pPr algn="just"/>
            <a:endParaRPr lang="ru-RU" sz="1400" dirty="0"/>
          </a:p>
        </p:txBody>
      </p:sp>
      <p:sp>
        <p:nvSpPr>
          <p:cNvPr id="3" name="Заголовок 2"/>
          <p:cNvSpPr>
            <a:spLocks noGrp="1"/>
          </p:cNvSpPr>
          <p:nvPr>
            <p:ph type="title"/>
          </p:nvPr>
        </p:nvSpPr>
        <p:spPr>
          <a:xfrm>
            <a:off x="457200" y="338328"/>
            <a:ext cx="8229600" cy="570392"/>
          </a:xfrm>
        </p:spPr>
        <p:txBody>
          <a:bodyPr>
            <a:normAutofit/>
          </a:bodyPr>
          <a:lstStyle/>
          <a:p>
            <a:r>
              <a:rPr lang="ru-RU" sz="2000" dirty="0" smtClean="0"/>
              <a:t>Обрати внимание</a:t>
            </a:r>
            <a:endParaRPr lang="ru-RU" sz="2000" dirty="0"/>
          </a:p>
        </p:txBody>
      </p:sp>
    </p:spTree>
    <p:extLst>
      <p:ext uri="{BB962C8B-B14F-4D97-AF65-F5344CB8AC3E}">
        <p14:creationId xmlns:p14="http://schemas.microsoft.com/office/powerpoint/2010/main" val="14828890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ПОЛЬЗУЯСЬ ПРАВОМ НЕ УСЛОЖНЯЙ РАБОТУ ОПЕРАТОРА</a:t>
            </a:r>
            <a:endParaRPr lang="ru-RU" dirty="0"/>
          </a:p>
        </p:txBody>
      </p:sp>
      <p:sp>
        <p:nvSpPr>
          <p:cNvPr id="3" name="Объект 2"/>
          <p:cNvSpPr>
            <a:spLocks noGrp="1"/>
          </p:cNvSpPr>
          <p:nvPr>
            <p:ph sz="quarter" idx="13"/>
          </p:nvPr>
        </p:nvSpPr>
        <p:spPr/>
        <p:txBody>
          <a:bodyPr/>
          <a:lstStyle/>
          <a:p>
            <a:r>
              <a:rPr lang="ru-RU" dirty="0" smtClean="0">
                <a:solidFill>
                  <a:schemeClr val="tx1"/>
                </a:solidFill>
              </a:rPr>
              <a:t>Правом не злоупотребляй, </a:t>
            </a:r>
            <a:r>
              <a:rPr lang="ru-RU" dirty="0" smtClean="0">
                <a:solidFill>
                  <a:srgbClr val="FF0000"/>
                </a:solidFill>
              </a:rPr>
              <a:t>ОБРАТИ ВНИМАНИЕ НА ИСКЛЮЧЕНИЯ. НЕ УСЛОЖНЯЙ РАБОТУ ДРУГИМ!!!</a:t>
            </a:r>
            <a:endParaRPr lang="ru-RU" dirty="0">
              <a:solidFill>
                <a:srgbClr val="FF0000"/>
              </a:solidFill>
            </a:endParaRPr>
          </a:p>
        </p:txBody>
      </p:sp>
      <p:pic>
        <p:nvPicPr>
          <p:cNvPr id="1026" name="Picture 2"/>
          <p:cNvPicPr>
            <a:picLocks noGrp="1" noChangeAspect="1" noChangeArrowheads="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120961" y="2853648"/>
            <a:ext cx="3627503" cy="3010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13404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628800"/>
            <a:ext cx="8640959" cy="4497363"/>
          </a:xfrm>
        </p:spPr>
        <p:txBody>
          <a:bodyPr>
            <a:normAutofit/>
          </a:bodyPr>
          <a:lstStyle/>
          <a:p>
            <a:r>
              <a:rPr lang="ru-RU" sz="1400" dirty="0"/>
              <a:t> </a:t>
            </a:r>
            <a:r>
              <a:rPr lang="ru-RU" sz="1600" dirty="0" smtClean="0"/>
              <a:t>Разъяснять субъекту данных его права, связанные с обработкой данных </a:t>
            </a:r>
            <a:r>
              <a:rPr lang="ru-RU" sz="1600" dirty="0" smtClean="0">
                <a:solidFill>
                  <a:srgbClr val="FF0000"/>
                </a:solidFill>
              </a:rPr>
              <a:t>(абз.2,5 п.1 ст.16);</a:t>
            </a:r>
          </a:p>
          <a:p>
            <a:r>
              <a:rPr lang="ru-RU" sz="1600" dirty="0" smtClean="0"/>
              <a:t> Получать согласие на обработку данных </a:t>
            </a:r>
            <a:r>
              <a:rPr lang="ru-RU" sz="1600" dirty="0" smtClean="0">
                <a:solidFill>
                  <a:srgbClr val="FF0000"/>
                </a:solidFill>
              </a:rPr>
              <a:t>(абз.3 п.1.ст.16);</a:t>
            </a:r>
          </a:p>
          <a:p>
            <a:r>
              <a:rPr lang="ru-RU" sz="1600" dirty="0"/>
              <a:t> </a:t>
            </a:r>
            <a:r>
              <a:rPr lang="be-BY" sz="1600" dirty="0" smtClean="0"/>
              <a:t>Предоставление человеку возможности ознакомления со своими данными </a:t>
            </a:r>
            <a:r>
              <a:rPr lang="be-BY" sz="1600" dirty="0" smtClean="0">
                <a:solidFill>
                  <a:srgbClr val="FF0000"/>
                </a:solidFill>
              </a:rPr>
              <a:t>(абз.5 п.1, ст.16);</a:t>
            </a:r>
          </a:p>
          <a:p>
            <a:r>
              <a:rPr lang="be-BY" sz="1600" dirty="0" smtClean="0"/>
              <a:t>Прекратить обработку данных или удалисть их по требованию </a:t>
            </a:r>
            <a:r>
              <a:rPr lang="be-BY" sz="1600" dirty="0" smtClean="0">
                <a:solidFill>
                  <a:srgbClr val="FF0000"/>
                </a:solidFill>
              </a:rPr>
              <a:t>(абз.7, п.1, ст.16);</a:t>
            </a:r>
          </a:p>
          <a:p>
            <a:r>
              <a:rPr lang="be-BY" sz="1600" dirty="0" smtClean="0"/>
              <a:t>Обеспечить защиту данных </a:t>
            </a:r>
            <a:r>
              <a:rPr lang="be-BY" sz="1600" dirty="0" smtClean="0">
                <a:solidFill>
                  <a:srgbClr val="FF0000"/>
                </a:solidFill>
              </a:rPr>
              <a:t>(абз.4 п.1, ст.16);</a:t>
            </a:r>
          </a:p>
          <a:p>
            <a:r>
              <a:rPr lang="be-BY" sz="1600" dirty="0" smtClean="0"/>
              <a:t>Уведомлять в определенное время уполномоченный орган о нарушениях системы защиты </a:t>
            </a:r>
            <a:r>
              <a:rPr lang="be-BY" sz="1600" dirty="0" smtClean="0">
                <a:solidFill>
                  <a:srgbClr val="FF0000"/>
                </a:solidFill>
              </a:rPr>
              <a:t>(абз.8 п.1 ст.16);</a:t>
            </a:r>
          </a:p>
          <a:p>
            <a:r>
              <a:rPr lang="be-BY" sz="1600" dirty="0" smtClean="0"/>
              <a:t>Опубликовать или иным образом обеспечивать неограниченный допуск к документу, определяющему политику обработки данных и требования по их защите </a:t>
            </a:r>
            <a:r>
              <a:rPr lang="be-BY" sz="1600" dirty="0" smtClean="0">
                <a:solidFill>
                  <a:srgbClr val="FF0000"/>
                </a:solidFill>
              </a:rPr>
              <a:t>(ч.2, п.5, ст.5) </a:t>
            </a:r>
            <a:r>
              <a:rPr lang="be-BY" sz="1600" dirty="0" smtClean="0"/>
              <a:t>и др.</a:t>
            </a:r>
            <a:endParaRPr lang="ru-RU" sz="1600" dirty="0"/>
          </a:p>
        </p:txBody>
      </p:sp>
      <p:sp>
        <p:nvSpPr>
          <p:cNvPr id="3" name="Заголовок 2"/>
          <p:cNvSpPr>
            <a:spLocks noGrp="1"/>
          </p:cNvSpPr>
          <p:nvPr>
            <p:ph type="title"/>
          </p:nvPr>
        </p:nvSpPr>
        <p:spPr>
          <a:xfrm>
            <a:off x="457200" y="338328"/>
            <a:ext cx="8229600" cy="1074448"/>
          </a:xfrm>
        </p:spPr>
        <p:txBody>
          <a:bodyPr>
            <a:normAutofit fontScale="90000"/>
          </a:bodyPr>
          <a:lstStyle/>
          <a:p>
            <a:r>
              <a:rPr lang="ru-RU" dirty="0" smtClean="0"/>
              <a:t>Обязанности ОПЕРАТОРА по закону </a:t>
            </a:r>
            <a:endParaRPr lang="ru-RU" dirty="0"/>
          </a:p>
        </p:txBody>
      </p:sp>
    </p:spTree>
    <p:extLst>
      <p:ext uri="{BB962C8B-B14F-4D97-AF65-F5344CB8AC3E}">
        <p14:creationId xmlns:p14="http://schemas.microsoft.com/office/powerpoint/2010/main" val="3143265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Уполномоченные ОПЕРАТОРА</a:t>
            </a:r>
            <a:br>
              <a:rPr lang="ru-RU" dirty="0" smtClean="0"/>
            </a:br>
            <a:r>
              <a:rPr lang="ru-RU" dirty="0" smtClean="0"/>
              <a:t>«</a:t>
            </a:r>
            <a:r>
              <a:rPr lang="ru-RU" dirty="0" err="1" smtClean="0"/>
              <a:t>Торфопредприятие</a:t>
            </a:r>
            <a:r>
              <a:rPr lang="ru-RU" dirty="0" smtClean="0"/>
              <a:t> Глинка» </a:t>
            </a:r>
            <a:endParaRPr lang="ru-RU" dirty="0"/>
          </a:p>
        </p:txBody>
      </p:sp>
      <p:sp>
        <p:nvSpPr>
          <p:cNvPr id="3" name="Текст 2"/>
          <p:cNvSpPr>
            <a:spLocks noGrp="1"/>
          </p:cNvSpPr>
          <p:nvPr>
            <p:ph type="body" idx="1"/>
          </p:nvPr>
        </p:nvSpPr>
        <p:spPr>
          <a:xfrm>
            <a:off x="676656" y="1772816"/>
            <a:ext cx="3822192" cy="936104"/>
          </a:xfrm>
        </p:spPr>
        <p:txBody>
          <a:bodyPr>
            <a:normAutofit/>
          </a:bodyPr>
          <a:lstStyle/>
          <a:p>
            <a:pPr algn="l"/>
            <a:r>
              <a:rPr lang="ru-RU" sz="1600" dirty="0" smtClean="0"/>
              <a:t>Специалист за осуществление внутреннего контроля за обработкой персональных данных</a:t>
            </a:r>
            <a:endParaRPr lang="ru-RU" sz="1600" dirty="0"/>
          </a:p>
        </p:txBody>
      </p:sp>
      <p:sp>
        <p:nvSpPr>
          <p:cNvPr id="4" name="Объект 3"/>
          <p:cNvSpPr>
            <a:spLocks noGrp="1"/>
          </p:cNvSpPr>
          <p:nvPr>
            <p:ph sz="half" idx="2"/>
          </p:nvPr>
        </p:nvSpPr>
        <p:spPr>
          <a:xfrm>
            <a:off x="683568" y="2852936"/>
            <a:ext cx="3820055" cy="3417243"/>
          </a:xfrm>
        </p:spPr>
        <p:txBody>
          <a:bodyPr>
            <a:normAutofit/>
          </a:bodyPr>
          <a:lstStyle/>
          <a:p>
            <a:r>
              <a:rPr lang="ru-RU" sz="1600" dirty="0" smtClean="0"/>
              <a:t>Данные обязанности дополнительно возложены на юрисконсульта акционерного общества</a:t>
            </a:r>
            <a:endParaRPr lang="ru-RU" sz="1600" dirty="0"/>
          </a:p>
        </p:txBody>
      </p:sp>
      <p:sp>
        <p:nvSpPr>
          <p:cNvPr id="5" name="Текст 4"/>
          <p:cNvSpPr>
            <a:spLocks noGrp="1"/>
          </p:cNvSpPr>
          <p:nvPr>
            <p:ph type="body" sz="quarter" idx="3"/>
          </p:nvPr>
        </p:nvSpPr>
        <p:spPr>
          <a:xfrm>
            <a:off x="4648200" y="1844825"/>
            <a:ext cx="3822192" cy="936103"/>
          </a:xfrm>
        </p:spPr>
        <p:txBody>
          <a:bodyPr>
            <a:normAutofit/>
          </a:bodyPr>
          <a:lstStyle/>
          <a:p>
            <a:pPr algn="l"/>
            <a:r>
              <a:rPr lang="ru-RU" sz="1600" dirty="0" smtClean="0"/>
              <a:t>Специалист ответственный за обработку персональных данных</a:t>
            </a:r>
            <a:endParaRPr lang="ru-RU" sz="1600" dirty="0"/>
          </a:p>
        </p:txBody>
      </p:sp>
      <p:sp>
        <p:nvSpPr>
          <p:cNvPr id="6" name="Объект 5"/>
          <p:cNvSpPr>
            <a:spLocks noGrp="1"/>
          </p:cNvSpPr>
          <p:nvPr>
            <p:ph sz="quarter" idx="4"/>
          </p:nvPr>
        </p:nvSpPr>
        <p:spPr>
          <a:xfrm>
            <a:off x="4645025" y="2852936"/>
            <a:ext cx="3822192" cy="3273227"/>
          </a:xfrm>
        </p:spPr>
        <p:txBody>
          <a:bodyPr>
            <a:normAutofit/>
          </a:bodyPr>
          <a:lstStyle/>
          <a:p>
            <a:r>
              <a:rPr lang="ru-RU" sz="1600" dirty="0" smtClean="0"/>
              <a:t>Данные обязанности дополнительно возложены на инспектора по кадрам акционерного общества</a:t>
            </a:r>
            <a:endParaRPr lang="ru-RU" sz="1600" dirty="0"/>
          </a:p>
        </p:txBody>
      </p:sp>
    </p:spTree>
    <p:extLst>
      <p:ext uri="{BB962C8B-B14F-4D97-AF65-F5344CB8AC3E}">
        <p14:creationId xmlns:p14="http://schemas.microsoft.com/office/powerpoint/2010/main" val="18736908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2204864"/>
            <a:ext cx="8568951" cy="3921299"/>
          </a:xfrm>
        </p:spPr>
        <p:txBody>
          <a:bodyPr>
            <a:normAutofit/>
          </a:bodyPr>
          <a:lstStyle/>
          <a:p>
            <a:pPr algn="just"/>
            <a:r>
              <a:rPr lang="ru-RU" sz="1800" dirty="0" smtClean="0"/>
              <a:t>Работники бухгалтерии (главный бухгалтер, бухгалтера (4 работника);</a:t>
            </a:r>
          </a:p>
          <a:p>
            <a:pPr algn="just"/>
            <a:r>
              <a:rPr lang="ru-RU" sz="1800" dirty="0" smtClean="0"/>
              <a:t>Инспектор по кадрам;</a:t>
            </a:r>
          </a:p>
          <a:p>
            <a:pPr algn="just"/>
            <a:r>
              <a:rPr lang="ru-RU" sz="1800" dirty="0" smtClean="0"/>
              <a:t>Секретарь приемной;</a:t>
            </a:r>
          </a:p>
          <a:p>
            <a:pPr algn="just"/>
            <a:r>
              <a:rPr lang="ru-RU" sz="1800" dirty="0" smtClean="0"/>
              <a:t>Юрисконсульт;</a:t>
            </a:r>
          </a:p>
          <a:p>
            <a:pPr algn="just"/>
            <a:r>
              <a:rPr lang="ru-RU" sz="1800" dirty="0" smtClean="0"/>
              <a:t>Председатель профкома;</a:t>
            </a:r>
          </a:p>
          <a:p>
            <a:pPr algn="just"/>
            <a:r>
              <a:rPr lang="ru-RU" sz="1800" dirty="0" smtClean="0"/>
              <a:t>Инженер по охране труда;</a:t>
            </a:r>
          </a:p>
          <a:p>
            <a:pPr algn="just"/>
            <a:r>
              <a:rPr lang="ru-RU" sz="1800" dirty="0" smtClean="0"/>
              <a:t>Главный энергетик;</a:t>
            </a:r>
          </a:p>
          <a:p>
            <a:pPr algn="just"/>
            <a:r>
              <a:rPr lang="ru-RU" sz="1800" dirty="0" smtClean="0"/>
              <a:t>Главный </a:t>
            </a:r>
            <a:r>
              <a:rPr lang="ru-RU" sz="1800" dirty="0" smtClean="0"/>
              <a:t>механик;</a:t>
            </a:r>
          </a:p>
          <a:p>
            <a:pPr algn="just"/>
            <a:r>
              <a:rPr lang="ru-RU" sz="1800" dirty="0" smtClean="0"/>
              <a:t>Мастера участка, мастера цеха;</a:t>
            </a:r>
          </a:p>
          <a:p>
            <a:pPr algn="just"/>
            <a:r>
              <a:rPr lang="ru-RU" sz="1800" dirty="0" smtClean="0"/>
              <a:t>Экономист.</a:t>
            </a:r>
            <a:endParaRPr lang="ru-RU" sz="1800" dirty="0"/>
          </a:p>
        </p:txBody>
      </p:sp>
      <p:sp>
        <p:nvSpPr>
          <p:cNvPr id="3" name="Заголовок 2"/>
          <p:cNvSpPr>
            <a:spLocks noGrp="1"/>
          </p:cNvSpPr>
          <p:nvPr>
            <p:ph type="title"/>
          </p:nvPr>
        </p:nvSpPr>
        <p:spPr>
          <a:xfrm>
            <a:off x="467544" y="476672"/>
            <a:ext cx="8229600" cy="1800200"/>
          </a:xfrm>
        </p:spPr>
        <p:txBody>
          <a:bodyPr>
            <a:normAutofit/>
          </a:bodyPr>
          <a:lstStyle/>
          <a:p>
            <a:r>
              <a:rPr lang="ru-RU" sz="2400" dirty="0" smtClean="0"/>
              <a:t>СПЕЦИАЛИТЫ Оператора которые имеют допуск к работе с персональными данными</a:t>
            </a:r>
            <a:endParaRPr lang="ru-RU" sz="2400" dirty="0"/>
          </a:p>
        </p:txBody>
      </p:sp>
    </p:spTree>
    <p:extLst>
      <p:ext uri="{BB962C8B-B14F-4D97-AF65-F5344CB8AC3E}">
        <p14:creationId xmlns:p14="http://schemas.microsoft.com/office/powerpoint/2010/main" val="40761389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700808"/>
            <a:ext cx="8640959" cy="4425355"/>
          </a:xfrm>
        </p:spPr>
        <p:txBody>
          <a:bodyPr>
            <a:normAutofit/>
          </a:bodyPr>
          <a:lstStyle/>
          <a:p>
            <a:r>
              <a:rPr lang="ru-RU" sz="1600" dirty="0" smtClean="0"/>
              <a:t>Персональные  данные обрабатываются следующими СПОСОБАМИ:</a:t>
            </a:r>
          </a:p>
          <a:p>
            <a:r>
              <a:rPr lang="ru-RU" sz="1600" dirty="0" smtClean="0"/>
              <a:t>С использованием средств автоматизации;</a:t>
            </a:r>
          </a:p>
          <a:p>
            <a:r>
              <a:rPr lang="ru-RU" sz="1600" dirty="0" smtClean="0"/>
              <a:t>Без использования средств автоматизации, если при этом обеспечивается поиск персональных данных  и (или) доступ к ним  по определенным критериям (картотеки, списки, базы данных, журналы и иные способы  их хранения на бумажном носителе, либо в персональном компьютере ответственных специалистов.</a:t>
            </a:r>
          </a:p>
          <a:p>
            <a:r>
              <a:rPr lang="ru-RU" sz="1600" dirty="0" err="1" smtClean="0">
                <a:solidFill>
                  <a:srgbClr val="00B050"/>
                </a:solidFill>
              </a:rPr>
              <a:t>Справочно</a:t>
            </a:r>
            <a:r>
              <a:rPr lang="ru-RU" sz="1600" dirty="0" smtClean="0">
                <a:solidFill>
                  <a:srgbClr val="00B050"/>
                </a:solidFill>
              </a:rPr>
              <a:t>: у Оператора обработка персональных  данных осуществляется без использования средств автоматизации, на бумажных носителях  и персональных компьютерах  ответственных специалистов.</a:t>
            </a:r>
            <a:endParaRPr lang="ru-RU" sz="1600" dirty="0">
              <a:solidFill>
                <a:srgbClr val="FF0000"/>
              </a:solidFill>
            </a:endParaRPr>
          </a:p>
        </p:txBody>
      </p:sp>
      <p:sp>
        <p:nvSpPr>
          <p:cNvPr id="3" name="Заголовок 2"/>
          <p:cNvSpPr>
            <a:spLocks noGrp="1"/>
          </p:cNvSpPr>
          <p:nvPr>
            <p:ph type="title"/>
          </p:nvPr>
        </p:nvSpPr>
        <p:spPr>
          <a:xfrm>
            <a:off x="457200" y="338328"/>
            <a:ext cx="8229600" cy="1002440"/>
          </a:xfrm>
        </p:spPr>
        <p:txBody>
          <a:bodyPr>
            <a:normAutofit/>
          </a:bodyPr>
          <a:lstStyle/>
          <a:p>
            <a:r>
              <a:rPr lang="ru-RU" sz="2400" dirty="0" smtClean="0">
                <a:solidFill>
                  <a:srgbClr val="FF0000"/>
                </a:solidFill>
              </a:rPr>
              <a:t>Обработка, хранение и защита персональных данных у ОПЕРАТОРА</a:t>
            </a:r>
            <a:endParaRPr lang="ru-RU" sz="2400" dirty="0">
              <a:solidFill>
                <a:srgbClr val="FF0000"/>
              </a:solidFill>
            </a:endParaRPr>
          </a:p>
        </p:txBody>
      </p:sp>
    </p:spTree>
    <p:extLst>
      <p:ext uri="{BB962C8B-B14F-4D97-AF65-F5344CB8AC3E}">
        <p14:creationId xmlns:p14="http://schemas.microsoft.com/office/powerpoint/2010/main" val="3798957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844824"/>
            <a:ext cx="8712967" cy="4281339"/>
          </a:xfrm>
        </p:spPr>
        <p:txBody>
          <a:bodyPr>
            <a:normAutofit/>
          </a:bodyPr>
          <a:lstStyle/>
          <a:p>
            <a:pPr algn="just"/>
            <a:r>
              <a:rPr lang="ru-RU" sz="2000" dirty="0" smtClean="0"/>
              <a:t>Документы, включающие в себя персональные данные, содержащиеся на бумажных носителях, должны находится в помещении с ограниченным доступом либо в сейфах. Помещения и сейфы должны иметь исправные запирающие устройства. Перечень мест хранения документов на бумажных носителях определяется Оператором. Персональные данные, хранящиеся в электронном виде (файлы), должны быть защищены от несанкционированного доступа с помощью кодирования файла, либо кодирования персонального компьютера ответственного специалиста, на котором находится электронная версия файла. Компьютер специалиста не должен содержать программы удаленного доступа. Хранение персональных данных на бумажном носителе либо в электронном виде вне служебных помещений Оператора, либо вне служебных персональных компьютеров </a:t>
            </a:r>
            <a:r>
              <a:rPr lang="ru-RU" sz="2000" b="1" dirty="0" smtClean="0">
                <a:solidFill>
                  <a:srgbClr val="C00000"/>
                </a:solidFill>
              </a:rPr>
              <a:t>НЕ ДОПУСКАЕТСЯ.  </a:t>
            </a:r>
            <a:endParaRPr lang="ru-RU" sz="2000" b="1" dirty="0">
              <a:solidFill>
                <a:srgbClr val="C00000"/>
              </a:solidFill>
            </a:endParaRPr>
          </a:p>
        </p:txBody>
      </p:sp>
      <p:sp>
        <p:nvSpPr>
          <p:cNvPr id="3" name="Заголовок 2"/>
          <p:cNvSpPr>
            <a:spLocks noGrp="1"/>
          </p:cNvSpPr>
          <p:nvPr>
            <p:ph type="title"/>
          </p:nvPr>
        </p:nvSpPr>
        <p:spPr/>
        <p:txBody>
          <a:bodyPr/>
          <a:lstStyle/>
          <a:p>
            <a:r>
              <a:rPr lang="ru-RU" dirty="0" smtClean="0"/>
              <a:t>КАК НЕОБХОДИМО ХРАНИТЬ</a:t>
            </a:r>
            <a:endParaRPr lang="ru-RU" dirty="0"/>
          </a:p>
        </p:txBody>
      </p:sp>
    </p:spTree>
    <p:extLst>
      <p:ext uri="{BB962C8B-B14F-4D97-AF65-F5344CB8AC3E}">
        <p14:creationId xmlns:p14="http://schemas.microsoft.com/office/powerpoint/2010/main" val="7286616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2060848"/>
            <a:ext cx="8604944" cy="4065315"/>
          </a:xfrm>
        </p:spPr>
        <p:txBody>
          <a:bodyPr>
            <a:normAutofit/>
          </a:bodyPr>
          <a:lstStyle/>
          <a:p>
            <a:r>
              <a:rPr lang="ru-RU" sz="1800" dirty="0" smtClean="0"/>
              <a:t>При работе со съемными носителями, содержащими персональные данные, ЗАПРЕЩАЕТСЯ:</a:t>
            </a:r>
          </a:p>
          <a:p>
            <a:r>
              <a:rPr lang="ru-RU" sz="1800" dirty="0" smtClean="0"/>
              <a:t>Хранить съемные носители с персональными данными вместе с носителями открытой информации на рабочих столах либо оставлять их бес присмотра или передавать на хранение другим лицам;</a:t>
            </a:r>
          </a:p>
          <a:p>
            <a:r>
              <a:rPr lang="ru-RU" sz="1800" dirty="0" smtClean="0"/>
              <a:t>Выносить съемные носители с персональными данными из служебных помещений для работы с ними на дому, в гостиницах, в других помещениях которые не относятся к административно-бытовым помещениям Оператора;</a:t>
            </a:r>
          </a:p>
          <a:p>
            <a:r>
              <a:rPr lang="ru-RU" sz="1800" dirty="0" smtClean="0"/>
              <a:t>Отправка персональных данных адресатам по почте  </a:t>
            </a:r>
            <a:r>
              <a:rPr lang="ru-RU" sz="1800" b="1" dirty="0" smtClean="0">
                <a:solidFill>
                  <a:srgbClr val="FF0000"/>
                </a:solidFill>
              </a:rPr>
              <a:t>НЕ ДОПУСКАЕТСЯ;</a:t>
            </a:r>
          </a:p>
          <a:p>
            <a:r>
              <a:rPr lang="ru-RU" sz="1800" dirty="0" smtClean="0"/>
              <a:t>Вынос съемных носителей с персональными данными за пределы территории Оператора </a:t>
            </a:r>
            <a:r>
              <a:rPr lang="ru-RU" sz="1800" b="1" dirty="0" smtClean="0">
                <a:solidFill>
                  <a:srgbClr val="FF0000"/>
                </a:solidFill>
              </a:rPr>
              <a:t>НЕ ДОПУСКАЕТСЯ.</a:t>
            </a:r>
          </a:p>
          <a:p>
            <a:r>
              <a:rPr lang="ru-RU" sz="1800" b="1" dirty="0" smtClean="0">
                <a:solidFill>
                  <a:srgbClr val="FF0000"/>
                </a:solidFill>
              </a:rPr>
              <a:t>О ФАКТАХ утраты  съемных носителей с персональными данными необходимо сообщить  ДИРЕКТОРУ, специалисту ответственному за внутренний контроль.</a:t>
            </a:r>
          </a:p>
          <a:p>
            <a:endParaRPr lang="ru-RU" sz="1800" dirty="0"/>
          </a:p>
        </p:txBody>
      </p:sp>
      <p:sp>
        <p:nvSpPr>
          <p:cNvPr id="3" name="Заголовок 2"/>
          <p:cNvSpPr>
            <a:spLocks noGrp="1"/>
          </p:cNvSpPr>
          <p:nvPr>
            <p:ph type="title"/>
          </p:nvPr>
        </p:nvSpPr>
        <p:spPr/>
        <p:txBody>
          <a:bodyPr>
            <a:normAutofit fontScale="90000"/>
          </a:bodyPr>
          <a:lstStyle/>
          <a:p>
            <a:r>
              <a:rPr lang="ru-RU" dirty="0" smtClean="0">
                <a:solidFill>
                  <a:srgbClr val="92D050"/>
                </a:solidFill>
              </a:rPr>
              <a:t>НАБЕРИТЕСЬ ТЕРПЕНИЯ!!!!! Еще самая малость</a:t>
            </a:r>
            <a:endParaRPr lang="ru-RU" dirty="0">
              <a:solidFill>
                <a:srgbClr val="92D050"/>
              </a:solidFill>
            </a:endParaRPr>
          </a:p>
        </p:txBody>
      </p:sp>
    </p:spTree>
    <p:extLst>
      <p:ext uri="{BB962C8B-B14F-4D97-AF65-F5344CB8AC3E}">
        <p14:creationId xmlns:p14="http://schemas.microsoft.com/office/powerpoint/2010/main" val="14524197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772816"/>
            <a:ext cx="8640959" cy="4353347"/>
          </a:xfrm>
        </p:spPr>
        <p:txBody>
          <a:bodyPr>
            <a:normAutofit/>
          </a:bodyPr>
          <a:lstStyle/>
          <a:p>
            <a:pPr algn="just"/>
            <a:r>
              <a:rPr lang="ru-RU" sz="2000" dirty="0" smtClean="0"/>
              <a:t>При передаче документа содержащего персональные данные в служебных целях по электронном почте Оператора, либо при получение такого документа на электронную почту Оператора </a:t>
            </a:r>
            <a:r>
              <a:rPr lang="ru-RU" sz="2000" b="1" i="1" u="sng" dirty="0" smtClean="0"/>
              <a:t>необходимо сделать следующие действия: </a:t>
            </a:r>
          </a:p>
          <a:p>
            <a:pPr algn="just"/>
            <a:r>
              <a:rPr lang="ru-RU" sz="2000" u="sng" dirty="0" smtClean="0"/>
              <a:t>При передаче, либо при получении</a:t>
            </a:r>
            <a:r>
              <a:rPr lang="ru-RU" sz="2000" dirty="0" smtClean="0"/>
              <a:t>, документ с персональными данными на бумажном носителе подлежит передаче специалисту, который является его исполнителем либо получателем. </a:t>
            </a:r>
            <a:r>
              <a:rPr lang="ru-RU" sz="2000" b="1" i="1" u="sng" dirty="0" smtClean="0">
                <a:solidFill>
                  <a:srgbClr val="FF0000"/>
                </a:solidFill>
              </a:rPr>
              <a:t>ЭЛЕКТРОННАЯ ВЕРСИЯ ДОКУМЕНТА ПОДЛЕЖИТ НЕЗАМЕДЛИТЕЛЬНОМУ УДАЛЕНИЮ ИЗ ЭЛЕКТРОННОЙ ПОЧТЫ ПОЛНОСТЬЮ И БЕЗВОЗВРАТНО.</a:t>
            </a:r>
            <a:endParaRPr lang="ru-RU" sz="2000" b="1" i="1" u="sng" dirty="0">
              <a:solidFill>
                <a:srgbClr val="FF0000"/>
              </a:solidFill>
            </a:endParaRPr>
          </a:p>
        </p:txBody>
      </p:sp>
      <p:sp>
        <p:nvSpPr>
          <p:cNvPr id="3" name="Заголовок 2"/>
          <p:cNvSpPr>
            <a:spLocks noGrp="1"/>
          </p:cNvSpPr>
          <p:nvPr>
            <p:ph type="title"/>
          </p:nvPr>
        </p:nvSpPr>
        <p:spPr>
          <a:xfrm>
            <a:off x="457200" y="338328"/>
            <a:ext cx="8229600" cy="1074448"/>
          </a:xfrm>
        </p:spPr>
        <p:txBody>
          <a:bodyPr/>
          <a:lstStyle/>
          <a:p>
            <a:r>
              <a:rPr lang="ru-RU" dirty="0" smtClean="0"/>
              <a:t>Небольшая </a:t>
            </a:r>
            <a:r>
              <a:rPr lang="ru-RU" dirty="0" smtClean="0">
                <a:solidFill>
                  <a:srgbClr val="FFFF00"/>
                </a:solidFill>
              </a:rPr>
              <a:t>особенность</a:t>
            </a:r>
            <a:endParaRPr lang="ru-RU" dirty="0">
              <a:solidFill>
                <a:srgbClr val="FFFF00"/>
              </a:solidFill>
            </a:endParaRPr>
          </a:p>
        </p:txBody>
      </p:sp>
    </p:spTree>
    <p:extLst>
      <p:ext uri="{BB962C8B-B14F-4D97-AF65-F5344CB8AC3E}">
        <p14:creationId xmlns:p14="http://schemas.microsoft.com/office/powerpoint/2010/main" val="17278634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Персональные данные что это такое и с чем их едят</a:t>
            </a:r>
            <a:endParaRPr lang="ru-RU" dirty="0"/>
          </a:p>
        </p:txBody>
      </p:sp>
      <p:sp>
        <p:nvSpPr>
          <p:cNvPr id="3" name="Текст 2"/>
          <p:cNvSpPr>
            <a:spLocks noGrp="1"/>
          </p:cNvSpPr>
          <p:nvPr>
            <p:ph type="body" idx="1"/>
          </p:nvPr>
        </p:nvSpPr>
        <p:spPr>
          <a:xfrm>
            <a:off x="676656" y="1988840"/>
            <a:ext cx="3822192" cy="720080"/>
          </a:xfrm>
        </p:spPr>
        <p:txBody>
          <a:bodyPr/>
          <a:lstStyle/>
          <a:p>
            <a:r>
              <a:rPr lang="ru-RU" dirty="0" smtClean="0">
                <a:solidFill>
                  <a:srgbClr val="FF0000"/>
                </a:solidFill>
              </a:rPr>
              <a:t>основные</a:t>
            </a:r>
            <a:endParaRPr lang="ru-RU" dirty="0">
              <a:solidFill>
                <a:srgbClr val="FF0000"/>
              </a:solidFill>
            </a:endParaRPr>
          </a:p>
        </p:txBody>
      </p:sp>
      <p:sp>
        <p:nvSpPr>
          <p:cNvPr id="4" name="Объект 3"/>
          <p:cNvSpPr>
            <a:spLocks noGrp="1"/>
          </p:cNvSpPr>
          <p:nvPr>
            <p:ph sz="half" idx="2"/>
          </p:nvPr>
        </p:nvSpPr>
        <p:spPr>
          <a:xfrm>
            <a:off x="677332" y="2708920"/>
            <a:ext cx="3820055" cy="3417243"/>
          </a:xfrm>
        </p:spPr>
        <p:txBody>
          <a:bodyPr>
            <a:normAutofit/>
          </a:bodyPr>
          <a:lstStyle/>
          <a:p>
            <a:r>
              <a:rPr lang="ru-RU" sz="1400" dirty="0" smtClean="0"/>
              <a:t>Идентификационный номер;</a:t>
            </a:r>
          </a:p>
          <a:p>
            <a:r>
              <a:rPr lang="ru-RU" sz="1400" dirty="0" smtClean="0"/>
              <a:t>Фамилия, собственное имя, отчество;</a:t>
            </a:r>
          </a:p>
          <a:p>
            <a:r>
              <a:rPr lang="ru-RU" sz="1400" dirty="0" smtClean="0"/>
              <a:t>Пол;</a:t>
            </a:r>
          </a:p>
          <a:p>
            <a:r>
              <a:rPr lang="ru-RU" sz="1400" dirty="0" smtClean="0"/>
              <a:t>Дата рождения;</a:t>
            </a:r>
          </a:p>
          <a:p>
            <a:r>
              <a:rPr lang="ru-RU" sz="1400" dirty="0" smtClean="0"/>
              <a:t>Место рождения;</a:t>
            </a:r>
          </a:p>
          <a:p>
            <a:r>
              <a:rPr lang="ru-RU" sz="1400" dirty="0" smtClean="0"/>
              <a:t>Цифровой фотопортрет;</a:t>
            </a:r>
          </a:p>
          <a:p>
            <a:r>
              <a:rPr lang="ru-RU" sz="1400" dirty="0" smtClean="0"/>
              <a:t>Данные о гражданстве (подданстве);</a:t>
            </a:r>
          </a:p>
          <a:p>
            <a:r>
              <a:rPr lang="ru-RU" sz="1400" dirty="0" smtClean="0"/>
              <a:t>Данные о регистрации по месту жительства или пребывания;</a:t>
            </a:r>
          </a:p>
          <a:p>
            <a:r>
              <a:rPr lang="ru-RU" sz="1400" dirty="0" smtClean="0"/>
              <a:t>Данные о смерти или объявлении физлица умершим, признании безвестно отсутствующим, недееспособным,  ограничено дееспособным.</a:t>
            </a:r>
            <a:endParaRPr lang="ru-RU" sz="1400" dirty="0"/>
          </a:p>
        </p:txBody>
      </p:sp>
      <p:sp>
        <p:nvSpPr>
          <p:cNvPr id="5" name="Текст 4"/>
          <p:cNvSpPr>
            <a:spLocks noGrp="1"/>
          </p:cNvSpPr>
          <p:nvPr>
            <p:ph type="body" sz="quarter" idx="3"/>
          </p:nvPr>
        </p:nvSpPr>
        <p:spPr>
          <a:xfrm>
            <a:off x="4648200" y="1988841"/>
            <a:ext cx="3822192" cy="720080"/>
          </a:xfrm>
        </p:spPr>
        <p:txBody>
          <a:bodyPr/>
          <a:lstStyle/>
          <a:p>
            <a:r>
              <a:rPr lang="ru-RU" dirty="0" smtClean="0">
                <a:solidFill>
                  <a:srgbClr val="00B050"/>
                </a:solidFill>
              </a:rPr>
              <a:t>дополнительные</a:t>
            </a:r>
            <a:endParaRPr lang="ru-RU" dirty="0">
              <a:solidFill>
                <a:srgbClr val="00B050"/>
              </a:solidFill>
            </a:endParaRPr>
          </a:p>
        </p:txBody>
      </p:sp>
      <p:sp>
        <p:nvSpPr>
          <p:cNvPr id="6" name="Объект 5"/>
          <p:cNvSpPr>
            <a:spLocks noGrp="1"/>
          </p:cNvSpPr>
          <p:nvPr>
            <p:ph sz="quarter" idx="4"/>
          </p:nvPr>
        </p:nvSpPr>
        <p:spPr>
          <a:xfrm>
            <a:off x="4645025" y="2708920"/>
            <a:ext cx="3822192" cy="3417243"/>
          </a:xfrm>
        </p:spPr>
        <p:txBody>
          <a:bodyPr>
            <a:normAutofit/>
          </a:bodyPr>
          <a:lstStyle/>
          <a:p>
            <a:r>
              <a:rPr lang="ru-RU" sz="1400" dirty="0" smtClean="0"/>
              <a:t>О родителях, опекунах, попечителях, семейном положении, супруге, ребенке, (детях) физического лица,;</a:t>
            </a:r>
          </a:p>
          <a:p>
            <a:r>
              <a:rPr lang="ru-RU" sz="1400" dirty="0" smtClean="0"/>
              <a:t>О высшем образовании, ученой степени, ученом звании, роде занятий;</a:t>
            </a:r>
          </a:p>
          <a:p>
            <a:r>
              <a:rPr lang="ru-RU" sz="1400" dirty="0" smtClean="0"/>
              <a:t>О пенсии, ежемесячном денежном содержании по законодательству о госслужбе, ежемесячной страховой выплате по обязательному страхованию от несчастных случаев на производстве и профессиональных заболеваний;</a:t>
            </a:r>
          </a:p>
          <a:p>
            <a:r>
              <a:rPr lang="ru-RU" sz="1400" dirty="0" smtClean="0"/>
              <a:t>О налоговых обязательствах;</a:t>
            </a:r>
          </a:p>
          <a:p>
            <a:r>
              <a:rPr lang="ru-RU" sz="1400" dirty="0" smtClean="0"/>
              <a:t>Об исполнении воинской обязанности;</a:t>
            </a:r>
          </a:p>
          <a:p>
            <a:r>
              <a:rPr lang="ru-RU" sz="1400" dirty="0" smtClean="0"/>
              <a:t>Об инвалидности.</a:t>
            </a:r>
          </a:p>
          <a:p>
            <a:endParaRPr lang="ru-RU" sz="1400" dirty="0"/>
          </a:p>
        </p:txBody>
      </p:sp>
    </p:spTree>
    <p:extLst>
      <p:ext uri="{BB962C8B-B14F-4D97-AF65-F5344CB8AC3E}">
        <p14:creationId xmlns:p14="http://schemas.microsoft.com/office/powerpoint/2010/main" val="32582510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916832"/>
            <a:ext cx="8640959" cy="4209331"/>
          </a:xfrm>
        </p:spPr>
        <p:txBody>
          <a:bodyPr>
            <a:normAutofit/>
          </a:bodyPr>
          <a:lstStyle/>
          <a:p>
            <a:r>
              <a:rPr lang="ru-RU" sz="1800" dirty="0" smtClean="0"/>
              <a:t>Передача персональных данных третьим лицам, в том числе в коммерческих целях, допускается только при наличии согласия физического лица либо иного законного основания. Согласие может быть дано как в письменной форме, так и с помощью СМС-сообщения с кодом, электронной почты, а также проставления отметки (галочки) на сайте (</a:t>
            </a:r>
            <a:r>
              <a:rPr lang="ru-RU" sz="1800" dirty="0" smtClean="0">
                <a:solidFill>
                  <a:srgbClr val="FF0000"/>
                </a:solidFill>
              </a:rPr>
              <a:t>ч.1 п.2 ст.5 Закона).</a:t>
            </a:r>
          </a:p>
          <a:p>
            <a:r>
              <a:rPr lang="ru-RU" sz="1800" dirty="0" smtClean="0">
                <a:solidFill>
                  <a:srgbClr val="FF0000"/>
                </a:solidFill>
              </a:rPr>
              <a:t>Согласие должно быть свободным, однозначным, целевым и информативным.</a:t>
            </a:r>
            <a:endParaRPr lang="ru-RU" sz="1800" dirty="0" smtClean="0">
              <a:solidFill>
                <a:srgbClr val="00B050"/>
              </a:solidFill>
            </a:endParaRPr>
          </a:p>
          <a:p>
            <a:r>
              <a:rPr lang="ru-RU" sz="1800" dirty="0" smtClean="0">
                <a:solidFill>
                  <a:srgbClr val="00B050"/>
                </a:solidFill>
              </a:rPr>
              <a:t>То есть  перед дачей согласия субъекта персональных данных надо проинформировать о (об):</a:t>
            </a:r>
          </a:p>
          <a:p>
            <a:r>
              <a:rPr lang="ru-RU" sz="1800" dirty="0" smtClean="0">
                <a:solidFill>
                  <a:srgbClr val="00B050"/>
                </a:solidFill>
              </a:rPr>
              <a:t>Названии и местонахождении оператора;</a:t>
            </a:r>
          </a:p>
          <a:p>
            <a:r>
              <a:rPr lang="ru-RU" sz="1800" dirty="0" smtClean="0">
                <a:solidFill>
                  <a:srgbClr val="00B050"/>
                </a:solidFill>
              </a:rPr>
              <a:t>Цели обработки;</a:t>
            </a:r>
          </a:p>
          <a:p>
            <a:r>
              <a:rPr lang="ru-RU" sz="1800" dirty="0" smtClean="0">
                <a:solidFill>
                  <a:srgbClr val="00B050"/>
                </a:solidFill>
              </a:rPr>
              <a:t>Перечне персональных данных;</a:t>
            </a:r>
          </a:p>
          <a:p>
            <a:r>
              <a:rPr lang="ru-RU" sz="1800" dirty="0" smtClean="0">
                <a:solidFill>
                  <a:srgbClr val="00B050"/>
                </a:solidFill>
              </a:rPr>
              <a:t>Сроке на который дается согласие;</a:t>
            </a:r>
          </a:p>
          <a:p>
            <a:r>
              <a:rPr lang="ru-RU" sz="1800" dirty="0" smtClean="0">
                <a:solidFill>
                  <a:srgbClr val="00B050"/>
                </a:solidFill>
              </a:rPr>
              <a:t>Информации об уполномоченных третьих лицах;</a:t>
            </a:r>
            <a:endParaRPr lang="ru-RU" sz="1800" dirty="0">
              <a:solidFill>
                <a:srgbClr val="FF0000"/>
              </a:solidFill>
            </a:endParaRPr>
          </a:p>
        </p:txBody>
      </p:sp>
      <p:sp>
        <p:nvSpPr>
          <p:cNvPr id="3" name="Заголовок 2"/>
          <p:cNvSpPr>
            <a:spLocks noGrp="1"/>
          </p:cNvSpPr>
          <p:nvPr>
            <p:ph type="title"/>
          </p:nvPr>
        </p:nvSpPr>
        <p:spPr>
          <a:xfrm>
            <a:off x="457200" y="338328"/>
            <a:ext cx="8229600" cy="1578504"/>
          </a:xfrm>
        </p:spPr>
        <p:txBody>
          <a:bodyPr/>
          <a:lstStyle/>
          <a:p>
            <a:r>
              <a:rPr lang="ru-RU" dirty="0" smtClean="0"/>
              <a:t>ВЫ УЩЕ </a:t>
            </a:r>
            <a:r>
              <a:rPr lang="ru-RU" u="sng" dirty="0" smtClean="0">
                <a:solidFill>
                  <a:srgbClr val="FFFF00"/>
                </a:solidFill>
              </a:rPr>
              <a:t>НЕ УСНУЛИ????? </a:t>
            </a:r>
            <a:endParaRPr lang="ru-RU" b="1" i="1" u="sng" dirty="0">
              <a:solidFill>
                <a:srgbClr val="FFFF00"/>
              </a:solidFill>
            </a:endParaRPr>
          </a:p>
        </p:txBody>
      </p:sp>
    </p:spTree>
    <p:extLst>
      <p:ext uri="{BB962C8B-B14F-4D97-AF65-F5344CB8AC3E}">
        <p14:creationId xmlns:p14="http://schemas.microsoft.com/office/powerpoint/2010/main" val="36797354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844824"/>
            <a:ext cx="8640959" cy="4281339"/>
          </a:xfrm>
        </p:spPr>
        <p:txBody>
          <a:bodyPr>
            <a:normAutofit/>
          </a:bodyPr>
          <a:lstStyle/>
          <a:p>
            <a:r>
              <a:rPr lang="ru-RU" sz="1800" dirty="0" smtClean="0"/>
              <a:t>Перечне действий с персональными данными;</a:t>
            </a:r>
          </a:p>
          <a:p>
            <a:r>
              <a:rPr lang="ru-RU" sz="1800" dirty="0" smtClean="0"/>
              <a:t>Иной информации для (прозрачности» процессе обработки персональных данных </a:t>
            </a:r>
            <a:r>
              <a:rPr lang="ru-RU" sz="1800" dirty="0" smtClean="0">
                <a:solidFill>
                  <a:srgbClr val="FF0000"/>
                </a:solidFill>
              </a:rPr>
              <a:t>(п.5 ст.5 Закона).</a:t>
            </a:r>
          </a:p>
          <a:p>
            <a:r>
              <a:rPr lang="ru-RU" sz="1800" dirty="0" smtClean="0">
                <a:solidFill>
                  <a:srgbClr val="FF0000"/>
                </a:solidFill>
              </a:rPr>
              <a:t>До получения согласия </a:t>
            </a:r>
            <a:r>
              <a:rPr lang="ru-RU" sz="1800" dirty="0" smtClean="0">
                <a:solidFill>
                  <a:srgbClr val="0070C0"/>
                </a:solidFill>
              </a:rPr>
              <a:t>оператор обязан разъяснить субъекту персональных данных его права, связанные с обработкой персональных данных, механизм реализации таких прав, а также последствия дачи согласия или отказа в даче такого согласия. Эта информация должна быть представлена отдельно от иной информации, чего может потребовать политика конфиденциальности.</a:t>
            </a:r>
          </a:p>
          <a:p>
            <a:pPr marL="0" indent="0">
              <a:buNone/>
            </a:pPr>
            <a:endParaRPr lang="ru-RU" sz="1800" dirty="0">
              <a:solidFill>
                <a:srgbClr val="0070C0"/>
              </a:solidFill>
            </a:endParaRPr>
          </a:p>
        </p:txBody>
      </p:sp>
      <p:sp>
        <p:nvSpPr>
          <p:cNvPr id="3" name="Заголовок 2"/>
          <p:cNvSpPr>
            <a:spLocks noGrp="1"/>
          </p:cNvSpPr>
          <p:nvPr>
            <p:ph type="title"/>
          </p:nvPr>
        </p:nvSpPr>
        <p:spPr>
          <a:xfrm>
            <a:off x="457200" y="338328"/>
            <a:ext cx="8229600" cy="930432"/>
          </a:xfrm>
        </p:spPr>
        <p:txBody>
          <a:bodyPr/>
          <a:lstStyle/>
          <a:p>
            <a:r>
              <a:rPr lang="ru-RU" dirty="0" smtClean="0"/>
              <a:t>Продолжим</a:t>
            </a:r>
            <a:endParaRPr lang="ru-RU" dirty="0"/>
          </a:p>
        </p:txBody>
      </p:sp>
    </p:spTree>
    <p:extLst>
      <p:ext uri="{BB962C8B-B14F-4D97-AF65-F5344CB8AC3E}">
        <p14:creationId xmlns:p14="http://schemas.microsoft.com/office/powerpoint/2010/main" val="33037540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3"/>
          </p:nvPr>
        </p:nvSpPr>
        <p:spPr/>
        <p:txBody>
          <a:bodyPr/>
          <a:lstStyle/>
          <a:p>
            <a:r>
              <a:rPr lang="ru-RU" dirty="0" smtClean="0"/>
              <a:t>Главное, при передаче персональных данных третьим лицам субъект должен быть </a:t>
            </a:r>
            <a:r>
              <a:rPr lang="ru-RU" sz="2800" b="1" u="sng" dirty="0" smtClean="0">
                <a:solidFill>
                  <a:schemeClr val="tx1"/>
                </a:solidFill>
              </a:rPr>
              <a:t>уведомлен о такой передаче!!!!!!!!!!</a:t>
            </a:r>
            <a:endParaRPr lang="ru-RU" sz="2800" b="1" u="sng" dirty="0">
              <a:solidFill>
                <a:schemeClr val="tx1"/>
              </a:solidFill>
            </a:endParaRPr>
          </a:p>
        </p:txBody>
      </p:sp>
      <p:pic>
        <p:nvPicPr>
          <p:cNvPr id="1026" name="Picture 2" descr="C:\Program Files\Microsoft Office\MEDIA\CAGCAT10\j0183290.wmf"/>
          <p:cNvPicPr>
            <a:picLocks noGrp="1" noChangeAspect="1" noChangeArrowheads="1"/>
          </p:cNvPicPr>
          <p:nvPr>
            <p:ph sz="quarter" idx="14"/>
          </p:nvPr>
        </p:nvPicPr>
        <p:blipFill>
          <a:blip r:embed="rId2" cstate="print">
            <a:extLst>
              <a:ext uri="{28A0092B-C50C-407E-A947-70E740481C1C}">
                <a14:useLocalDpi xmlns:a14="http://schemas.microsoft.com/office/drawing/2010/main" val="0"/>
              </a:ext>
            </a:extLst>
          </a:blip>
          <a:srcRect/>
          <a:stretch>
            <a:fillRect/>
          </a:stretch>
        </p:blipFill>
        <p:spPr bwMode="auto">
          <a:xfrm>
            <a:off x="5694552" y="2852937"/>
            <a:ext cx="2981903" cy="247445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92987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700808"/>
            <a:ext cx="8676952" cy="4281339"/>
          </a:xfrm>
        </p:spPr>
        <p:txBody>
          <a:bodyPr>
            <a:normAutofit/>
          </a:bodyPr>
          <a:lstStyle/>
          <a:p>
            <a:pPr algn="just"/>
            <a:r>
              <a:rPr lang="ru-RU" sz="1600" dirty="0" smtClean="0"/>
              <a:t>В целях обеспечения обязательств по защите персональных данных у Оператора разработаны следующие мероприятия:</a:t>
            </a:r>
          </a:p>
          <a:p>
            <a:pPr algn="just"/>
            <a:r>
              <a:rPr lang="ru-RU" sz="1600" dirty="0" smtClean="0"/>
              <a:t>-Разработана Политика Оператора в отношении персональных данных, данная политика содержит Приложения:</a:t>
            </a:r>
          </a:p>
          <a:p>
            <a:pPr algn="just"/>
            <a:r>
              <a:rPr lang="ru-RU" sz="1600" dirty="0" smtClean="0"/>
              <a:t>1- Приложение об обработке и защите персональных данных;</a:t>
            </a:r>
          </a:p>
          <a:p>
            <a:pPr algn="just"/>
            <a:r>
              <a:rPr lang="ru-RU" sz="1600" dirty="0" smtClean="0"/>
              <a:t>2-Положение о порядке обеспечения конфиденциальности при обработке информации, содержащей персональные данные.</a:t>
            </a:r>
          </a:p>
          <a:p>
            <a:pPr algn="just"/>
            <a:r>
              <a:rPr lang="ru-RU" sz="1600" b="1" i="1" u="sng" dirty="0" err="1" smtClean="0">
                <a:solidFill>
                  <a:srgbClr val="00B050"/>
                </a:solidFill>
              </a:rPr>
              <a:t>Справочно</a:t>
            </a:r>
            <a:r>
              <a:rPr lang="ru-RU" sz="1600" b="1" i="1" u="sng" dirty="0" smtClean="0">
                <a:solidFill>
                  <a:srgbClr val="00B050"/>
                </a:solidFill>
              </a:rPr>
              <a:t>: Политика Оператора в отношении персональных данных, Реестр оператора по обработке персональных данных,  размещены на сайте Оператора в сети Интернет.</a:t>
            </a:r>
          </a:p>
          <a:p>
            <a:pPr algn="just"/>
            <a:r>
              <a:rPr lang="ru-RU" sz="1600" dirty="0" smtClean="0"/>
              <a:t>Дополнительно определен перечень специалистов оператора, которые имеют право на </a:t>
            </a:r>
            <a:r>
              <a:rPr lang="ru-RU" sz="1600" dirty="0" smtClean="0">
                <a:solidFill>
                  <a:srgbClr val="0070C0"/>
                </a:solidFill>
              </a:rPr>
              <a:t>допуск к работе с персональными данными. Только указанные специалисты уполномочены осуществлять обработку, использование , передачу персональных данных. Данные специалисты обязаны дать ПИСЬМЕННОЕ ОБЯЗАТЕЛЬСТВО о неразглашении персональных данных.</a:t>
            </a:r>
            <a:endParaRPr lang="ru-RU" sz="1600" dirty="0">
              <a:solidFill>
                <a:srgbClr val="0070C0"/>
              </a:solidFill>
            </a:endParaRPr>
          </a:p>
        </p:txBody>
      </p:sp>
      <p:sp>
        <p:nvSpPr>
          <p:cNvPr id="3" name="Заголовок 2"/>
          <p:cNvSpPr>
            <a:spLocks noGrp="1"/>
          </p:cNvSpPr>
          <p:nvPr>
            <p:ph type="title"/>
          </p:nvPr>
        </p:nvSpPr>
        <p:spPr/>
        <p:txBody>
          <a:bodyPr>
            <a:normAutofit/>
          </a:bodyPr>
          <a:lstStyle/>
          <a:p>
            <a:r>
              <a:rPr lang="ru-RU" sz="3200" b="1" dirty="0" smtClean="0">
                <a:solidFill>
                  <a:srgbClr val="FF0000"/>
                </a:solidFill>
              </a:rPr>
              <a:t>Обязательства по защите персональных данных</a:t>
            </a:r>
            <a:endParaRPr lang="ru-RU" sz="3200" b="1" dirty="0">
              <a:solidFill>
                <a:srgbClr val="FF0000"/>
              </a:solidFill>
            </a:endParaRPr>
          </a:p>
        </p:txBody>
      </p:sp>
    </p:spTree>
    <p:extLst>
      <p:ext uri="{BB962C8B-B14F-4D97-AF65-F5344CB8AC3E}">
        <p14:creationId xmlns:p14="http://schemas.microsoft.com/office/powerpoint/2010/main" val="5180164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При завершении обучения несколько советов</a:t>
            </a:r>
            <a:endParaRPr lang="ru-RU" dirty="0"/>
          </a:p>
        </p:txBody>
      </p:sp>
      <p:sp>
        <p:nvSpPr>
          <p:cNvPr id="3" name="Объект 2"/>
          <p:cNvSpPr>
            <a:spLocks noGrp="1"/>
          </p:cNvSpPr>
          <p:nvPr>
            <p:ph sz="quarter" idx="13"/>
          </p:nvPr>
        </p:nvSpPr>
        <p:spPr>
          <a:xfrm>
            <a:off x="323528" y="2132856"/>
            <a:ext cx="4032448" cy="3993624"/>
          </a:xfrm>
        </p:spPr>
        <p:txBody>
          <a:bodyPr>
            <a:normAutofit/>
          </a:bodyPr>
          <a:lstStyle/>
          <a:p>
            <a:pPr algn="just"/>
            <a:r>
              <a:rPr lang="ru-RU" sz="1600" dirty="0" smtClean="0"/>
              <a:t>При работе с документами , которые содержат персональные данные, специалисту необходимо выполнить следующие действия:</a:t>
            </a:r>
          </a:p>
          <a:p>
            <a:pPr algn="just"/>
            <a:r>
              <a:rPr lang="ru-RU" sz="1600" dirty="0" smtClean="0"/>
              <a:t>Заведи отдельную коробку;</a:t>
            </a:r>
          </a:p>
          <a:p>
            <a:pPr algn="just"/>
            <a:r>
              <a:rPr lang="ru-RU" sz="1600" dirty="0" smtClean="0"/>
              <a:t>Если документ с данными на бумаге, забракован, не спеши выбрасывать в мусорное ведро, внимательно рассмотри данный документ, и если есть персональные данные, положи этот документ в эту коробку.</a:t>
            </a:r>
          </a:p>
          <a:p>
            <a:pPr algn="just"/>
            <a:r>
              <a:rPr lang="ru-RU" sz="1600" dirty="0" smtClean="0">
                <a:solidFill>
                  <a:srgbClr val="FF0000"/>
                </a:solidFill>
              </a:rPr>
              <a:t>После заполнения коробки, отнесите ее в котельную Оператора, в присутствии  кочегара документы спалить.</a:t>
            </a:r>
            <a:endParaRPr lang="ru-RU" sz="1600" dirty="0">
              <a:solidFill>
                <a:srgbClr val="FF0000"/>
              </a:solidFill>
            </a:endParaRPr>
          </a:p>
        </p:txBody>
      </p:sp>
      <p:sp>
        <p:nvSpPr>
          <p:cNvPr id="4" name="Объект 3"/>
          <p:cNvSpPr>
            <a:spLocks noGrp="1"/>
          </p:cNvSpPr>
          <p:nvPr>
            <p:ph sz="quarter" idx="14"/>
          </p:nvPr>
        </p:nvSpPr>
        <p:spPr>
          <a:xfrm>
            <a:off x="4645152" y="2132856"/>
            <a:ext cx="4247328" cy="3993624"/>
          </a:xfrm>
        </p:spPr>
        <p:txBody>
          <a:bodyPr>
            <a:normAutofit/>
          </a:bodyPr>
          <a:lstStyle/>
          <a:p>
            <a:r>
              <a:rPr lang="ru-RU" sz="1600" dirty="0" smtClean="0"/>
              <a:t>Если  по телефону просят сообщить персональные данные не спешите, передавать, потребуйте  звонящего  представится, требуйте  письменного обращения за персональными данными с наличием в письменном обращении основания установленного Законом.</a:t>
            </a:r>
          </a:p>
          <a:p>
            <a:r>
              <a:rPr lang="ru-RU" sz="1600" dirty="0" smtClean="0"/>
              <a:t>При наличии угрожающих требований о передаче персональных данных  по телефону без письменного запроса </a:t>
            </a:r>
            <a:r>
              <a:rPr lang="ru-RU" sz="1600" b="1" u="sng" dirty="0" smtClean="0">
                <a:solidFill>
                  <a:srgbClr val="FF0000"/>
                </a:solidFill>
              </a:rPr>
              <a:t>НЕ  БОЙТЕСЬ, ЖАЛУЙТЕСЬ НАЧАЛЬСТВУ, но персональных данных  НЕИЗВЕСТНОМУ ТЕЛЕФОННОМУ ШПИОНУ НЕ ПЕРЕДАВАЙТЕ!!!!!!!!!!!!</a:t>
            </a:r>
            <a:endParaRPr lang="ru-RU" sz="1600" b="1" u="sng" dirty="0">
              <a:solidFill>
                <a:srgbClr val="FF0000"/>
              </a:solidFill>
            </a:endParaRPr>
          </a:p>
        </p:txBody>
      </p:sp>
    </p:spTree>
    <p:extLst>
      <p:ext uri="{BB962C8B-B14F-4D97-AF65-F5344CB8AC3E}">
        <p14:creationId xmlns:p14="http://schemas.microsoft.com/office/powerpoint/2010/main" val="28973343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u="sng" dirty="0" smtClean="0">
                <a:solidFill>
                  <a:srgbClr val="00B050"/>
                </a:solidFill>
              </a:rPr>
              <a:t>СПАСИБО ЧТО ВЫ ПОТРАТИЛИ СВОЕ ВРЕМЯ! НА ЭТОМ ВСЕ!!!</a:t>
            </a:r>
            <a:endParaRPr lang="ru-RU" b="1" i="1" u="sng" dirty="0">
              <a:solidFill>
                <a:srgbClr val="00B050"/>
              </a:solidFill>
            </a:endParaRPr>
          </a:p>
        </p:txBody>
      </p:sp>
      <p:sp>
        <p:nvSpPr>
          <p:cNvPr id="3" name="Объект 2"/>
          <p:cNvSpPr>
            <a:spLocks noGrp="1"/>
          </p:cNvSpPr>
          <p:nvPr>
            <p:ph sz="quarter" idx="13"/>
          </p:nvPr>
        </p:nvSpPr>
        <p:spPr>
          <a:xfrm>
            <a:off x="251520" y="1988840"/>
            <a:ext cx="4247327" cy="4137640"/>
          </a:xfrm>
        </p:spPr>
        <p:txBody>
          <a:bodyPr/>
          <a:lstStyle/>
          <a:p>
            <a:r>
              <a:rPr lang="ru-RU" b="1" i="1" u="sng" dirty="0" smtClean="0"/>
              <a:t>Уважаемые СПЕЦИАЛИСТЫ.</a:t>
            </a:r>
          </a:p>
          <a:p>
            <a:r>
              <a:rPr lang="ru-RU" dirty="0" smtClean="0"/>
              <a:t>Все понять и выполнить </a:t>
            </a:r>
            <a:r>
              <a:rPr lang="ru-RU" b="1" i="1" u="sng" dirty="0" smtClean="0"/>
              <a:t>НЕВОЗМОЖНО!!!</a:t>
            </a:r>
          </a:p>
          <a:p>
            <a:r>
              <a:rPr lang="ru-RU" dirty="0" smtClean="0"/>
              <a:t>Просто прочитайте эту х…,  </a:t>
            </a:r>
            <a:r>
              <a:rPr lang="ru-RU" dirty="0" smtClean="0"/>
              <a:t>Политику  </a:t>
            </a:r>
            <a:r>
              <a:rPr lang="ru-RU" dirty="0" smtClean="0"/>
              <a:t>Оператора в отношении персональных данных и Реестром оператора по обработке персональных данных прочитайте на сайте.</a:t>
            </a:r>
            <a:endParaRPr lang="ru-RU" dirty="0"/>
          </a:p>
        </p:txBody>
      </p:sp>
      <p:sp>
        <p:nvSpPr>
          <p:cNvPr id="4" name="Объект 3"/>
          <p:cNvSpPr>
            <a:spLocks noGrp="1"/>
          </p:cNvSpPr>
          <p:nvPr>
            <p:ph sz="quarter" idx="14"/>
          </p:nvPr>
        </p:nvSpPr>
        <p:spPr>
          <a:xfrm>
            <a:off x="4645152" y="1988840"/>
            <a:ext cx="4247328" cy="4137640"/>
          </a:xfrm>
        </p:spPr>
        <p:txBody>
          <a:bodyPr/>
          <a:lstStyle/>
          <a:p>
            <a:r>
              <a:rPr lang="ru-RU" b="1" i="1" u="sng" dirty="0" smtClean="0">
                <a:solidFill>
                  <a:srgbClr val="002060"/>
                </a:solidFill>
              </a:rPr>
              <a:t>Как понято, так и изложено. </a:t>
            </a:r>
          </a:p>
          <a:p>
            <a:r>
              <a:rPr lang="ru-RU" b="1" i="1" u="sng" dirty="0" smtClean="0">
                <a:solidFill>
                  <a:srgbClr val="002060"/>
                </a:solidFill>
              </a:rPr>
              <a:t>С уважением.</a:t>
            </a:r>
          </a:p>
          <a:p>
            <a:endParaRPr lang="ru-RU" b="1" i="1" u="sng" dirty="0" smtClean="0">
              <a:solidFill>
                <a:srgbClr val="002060"/>
              </a:solidFill>
            </a:endParaRPr>
          </a:p>
          <a:p>
            <a:endParaRPr lang="ru-RU" dirty="0"/>
          </a:p>
        </p:txBody>
      </p:sp>
      <p:pic>
        <p:nvPicPr>
          <p:cNvPr id="2050" name="Picture 2" descr="C:\Program Files\Microsoft Office\MEDIA\CAGCAT10\j0183290.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88024" y="3645024"/>
            <a:ext cx="3528392" cy="18489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3714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2060848"/>
            <a:ext cx="7408333" cy="4065315"/>
          </a:xfrm>
        </p:spPr>
        <p:txBody>
          <a:bodyPr/>
          <a:lstStyle/>
          <a:p>
            <a:pPr algn="just"/>
            <a:r>
              <a:rPr lang="ru-RU" dirty="0" smtClean="0">
                <a:solidFill>
                  <a:schemeClr val="tx1"/>
                </a:solidFill>
                <a:latin typeface="Arial" panose="020B0604020202020204" pitchFamily="34" charset="0"/>
                <a:cs typeface="Arial" panose="020B0604020202020204" pitchFamily="34" charset="0"/>
              </a:rPr>
              <a:t>Закон Республики Беларусь «О защите персональных данных» от 07.05.2021 № 99-З (далее - Закон) </a:t>
            </a:r>
          </a:p>
          <a:p>
            <a:endParaRPr lang="ru-RU" dirty="0">
              <a:solidFill>
                <a:schemeClr val="tx1"/>
              </a:solidFill>
              <a:latin typeface="Arial" panose="020B0604020202020204" pitchFamily="34" charset="0"/>
              <a:cs typeface="Arial" panose="020B0604020202020204" pitchFamily="34" charset="0"/>
            </a:endParaRPr>
          </a:p>
        </p:txBody>
      </p:sp>
      <p:sp>
        <p:nvSpPr>
          <p:cNvPr id="3" name="Заголовок 2"/>
          <p:cNvSpPr>
            <a:spLocks noGrp="1"/>
          </p:cNvSpPr>
          <p:nvPr>
            <p:ph type="title"/>
          </p:nvPr>
        </p:nvSpPr>
        <p:spPr/>
        <p:txBody>
          <a:bodyPr>
            <a:normAutofit fontScale="90000"/>
          </a:bodyPr>
          <a:lstStyle/>
          <a:p>
            <a:r>
              <a:rPr lang="ru-RU" dirty="0" smtClean="0"/>
              <a:t>Законодательство регулирующее защиту персональных данных</a:t>
            </a:r>
            <a:endParaRPr lang="ru-RU" dirty="0"/>
          </a:p>
        </p:txBody>
      </p:sp>
    </p:spTree>
    <p:extLst>
      <p:ext uri="{BB962C8B-B14F-4D97-AF65-F5344CB8AC3E}">
        <p14:creationId xmlns:p14="http://schemas.microsoft.com/office/powerpoint/2010/main" val="26558571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half" idx="2"/>
          </p:nvPr>
        </p:nvSpPr>
        <p:spPr/>
        <p:txBody>
          <a:bodyPr>
            <a:normAutofit lnSpcReduction="10000"/>
          </a:bodyPr>
          <a:lstStyle/>
          <a:p>
            <a:r>
              <a:rPr lang="ru-RU" dirty="0" smtClean="0"/>
              <a:t>Абсолютно любые ИНЫЕ данные, если с их помощью можно идентифицировать физическое лицо, есть ПЕРСОНАЛЬНЫЕ ДАННЫЕ </a:t>
            </a:r>
            <a:r>
              <a:rPr lang="ru-RU" b="1" dirty="0" smtClean="0">
                <a:solidFill>
                  <a:schemeClr val="tx1"/>
                </a:solidFill>
              </a:rPr>
              <a:t>«НЕ ТОРМОЗИ БУТЬ ВНИМАТЕЛЕН»</a:t>
            </a:r>
            <a:endParaRPr lang="ru-RU" b="1" dirty="0">
              <a:solidFill>
                <a:schemeClr val="tx1"/>
              </a:solidFill>
            </a:endParaRPr>
          </a:p>
        </p:txBody>
      </p:sp>
      <p:sp>
        <p:nvSpPr>
          <p:cNvPr id="3" name="Заголовок 2"/>
          <p:cNvSpPr>
            <a:spLocks noGrp="1"/>
          </p:cNvSpPr>
          <p:nvPr>
            <p:ph type="title"/>
          </p:nvPr>
        </p:nvSpPr>
        <p:spPr/>
        <p:txBody>
          <a:bodyPr/>
          <a:lstStyle/>
          <a:p>
            <a:r>
              <a:rPr lang="ru-RU" dirty="0" smtClean="0">
                <a:solidFill>
                  <a:srgbClr val="FF0000"/>
                </a:solidFill>
              </a:rPr>
              <a:t>Главное из всего сказанного</a:t>
            </a:r>
            <a:endParaRPr lang="ru-RU" dirty="0">
              <a:solidFill>
                <a:srgbClr val="FF0000"/>
              </a:solidFill>
            </a:endParaRPr>
          </a:p>
        </p:txBody>
      </p:sp>
      <p:pic>
        <p:nvPicPr>
          <p:cNvPr id="2051"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448046" y="2495245"/>
            <a:ext cx="3156402" cy="2477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210850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rgbClr val="FF0000"/>
                </a:solidFill>
              </a:rPr>
              <a:t>По понятиям «Оператор», «Уполномоченное лицо»</a:t>
            </a:r>
            <a:endParaRPr lang="ru-RU" dirty="0">
              <a:solidFill>
                <a:srgbClr val="FF0000"/>
              </a:solidFill>
            </a:endParaRPr>
          </a:p>
        </p:txBody>
      </p:sp>
      <p:sp>
        <p:nvSpPr>
          <p:cNvPr id="3" name="Объект 2"/>
          <p:cNvSpPr>
            <a:spLocks noGrp="1"/>
          </p:cNvSpPr>
          <p:nvPr>
            <p:ph sz="quarter" idx="13"/>
          </p:nvPr>
        </p:nvSpPr>
        <p:spPr>
          <a:xfrm>
            <a:off x="676655" y="2060848"/>
            <a:ext cx="3822192" cy="4065632"/>
          </a:xfrm>
        </p:spPr>
        <p:txBody>
          <a:bodyPr/>
          <a:lstStyle/>
          <a:p>
            <a:r>
              <a:rPr lang="ru-RU" dirty="0" smtClean="0"/>
              <a:t>ОПЕРАТОР:</a:t>
            </a:r>
          </a:p>
          <a:p>
            <a:r>
              <a:rPr lang="ru-RU" dirty="0" smtClean="0"/>
              <a:t>В соответствии с Законом, оператором является ОАО «</a:t>
            </a:r>
            <a:r>
              <a:rPr lang="ru-RU" dirty="0" err="1" smtClean="0"/>
              <a:t>Торфопредприятие</a:t>
            </a:r>
            <a:r>
              <a:rPr lang="ru-RU" dirty="0" smtClean="0"/>
              <a:t> Глинка»</a:t>
            </a:r>
          </a:p>
          <a:p>
            <a:endParaRPr lang="ru-RU" sz="1400" dirty="0"/>
          </a:p>
        </p:txBody>
      </p:sp>
      <p:sp>
        <p:nvSpPr>
          <p:cNvPr id="4" name="Объект 3"/>
          <p:cNvSpPr>
            <a:spLocks noGrp="1"/>
          </p:cNvSpPr>
          <p:nvPr>
            <p:ph sz="quarter" idx="14"/>
          </p:nvPr>
        </p:nvSpPr>
        <p:spPr>
          <a:xfrm>
            <a:off x="4645152" y="2132856"/>
            <a:ext cx="3822192" cy="3993624"/>
          </a:xfrm>
        </p:spPr>
        <p:txBody>
          <a:bodyPr>
            <a:normAutofit/>
          </a:bodyPr>
          <a:lstStyle/>
          <a:p>
            <a:r>
              <a:rPr lang="ru-RU" sz="1400" dirty="0" smtClean="0"/>
              <a:t>Уполномоченное лицо:</a:t>
            </a:r>
          </a:p>
          <a:p>
            <a:r>
              <a:rPr lang="ru-RU" sz="1400" dirty="0" smtClean="0"/>
              <a:t>В соответствии с Законом, уполномоченное лицо оператора</a:t>
            </a:r>
          </a:p>
          <a:p>
            <a:r>
              <a:rPr lang="ru-RU" sz="1400" dirty="0" smtClean="0"/>
              <a:t>(специалист  по </a:t>
            </a:r>
            <a:r>
              <a:rPr lang="ru-RU" sz="1400" dirty="0"/>
              <a:t>осуществление внутреннего контроля, за обработкой персональных </a:t>
            </a:r>
            <a:r>
              <a:rPr lang="ru-RU" sz="1400" dirty="0" smtClean="0"/>
              <a:t>данных);</a:t>
            </a:r>
          </a:p>
          <a:p>
            <a:r>
              <a:rPr lang="ru-RU" sz="1400" dirty="0" smtClean="0"/>
              <a:t>(специалист ответственный за обработку персональных данных).</a:t>
            </a:r>
          </a:p>
          <a:p>
            <a:endParaRPr lang="ru-RU" sz="1400" dirty="0"/>
          </a:p>
          <a:p>
            <a:endParaRPr lang="ru-RU" sz="1400" dirty="0"/>
          </a:p>
        </p:txBody>
      </p:sp>
    </p:spTree>
    <p:extLst>
      <p:ext uri="{BB962C8B-B14F-4D97-AF65-F5344CB8AC3E}">
        <p14:creationId xmlns:p14="http://schemas.microsoft.com/office/powerpoint/2010/main" val="2675332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Субъект персональных данных</a:t>
            </a:r>
            <a:endParaRPr lang="ru-RU" dirty="0"/>
          </a:p>
        </p:txBody>
      </p:sp>
      <p:sp>
        <p:nvSpPr>
          <p:cNvPr id="3" name="Объект 2"/>
          <p:cNvSpPr>
            <a:spLocks noGrp="1"/>
          </p:cNvSpPr>
          <p:nvPr>
            <p:ph sz="quarter" idx="13"/>
          </p:nvPr>
        </p:nvSpPr>
        <p:spPr>
          <a:xfrm>
            <a:off x="676655" y="1772816"/>
            <a:ext cx="3822192" cy="4353664"/>
          </a:xfrm>
        </p:spPr>
        <p:txBody>
          <a:bodyPr>
            <a:normAutofit/>
          </a:bodyPr>
          <a:lstStyle/>
          <a:p>
            <a:pPr marL="0" indent="0" algn="just">
              <a:buNone/>
            </a:pPr>
            <a:r>
              <a:rPr lang="ru-RU" sz="1800" dirty="0" smtClean="0"/>
              <a:t>Физическое лицо, в отношении которого осуществляется обработка персональных данных </a:t>
            </a:r>
            <a:r>
              <a:rPr lang="ru-RU" sz="1800" b="1" i="1" dirty="0" smtClean="0">
                <a:solidFill>
                  <a:srgbClr val="FF0000"/>
                </a:solidFill>
              </a:rPr>
              <a:t>(абз.13 ст.1 Закона).  </a:t>
            </a:r>
          </a:p>
          <a:p>
            <a:pPr marL="0" indent="0" algn="just">
              <a:buNone/>
            </a:pPr>
            <a:r>
              <a:rPr lang="ru-RU" sz="1800" dirty="0" smtClean="0"/>
              <a:t>Обработка персональных данных – любое действие или совокупность действий, совершаемые с персональными данными, включая сбор, систематизацию, хранение, изменение, использование, обезличивание, блокирование, распространение, предоставление, удаление персональных данных </a:t>
            </a:r>
            <a:r>
              <a:rPr lang="ru-RU" sz="1800" b="1" i="1" dirty="0" smtClean="0">
                <a:solidFill>
                  <a:srgbClr val="00B050"/>
                </a:solidFill>
              </a:rPr>
              <a:t>(абз.6 ст.1 Закона).</a:t>
            </a:r>
            <a:endParaRPr lang="ru-RU" sz="1800" b="1" i="1" dirty="0">
              <a:solidFill>
                <a:srgbClr val="00B050"/>
              </a:solidFill>
            </a:endParaRPr>
          </a:p>
        </p:txBody>
      </p:sp>
      <p:pic>
        <p:nvPicPr>
          <p:cNvPr id="3074" name="Picture 2" descr="C:\Program Files\Microsoft Office\MEDIA\CAGCAT10\j0195384.wmf"/>
          <p:cNvPicPr>
            <a:picLocks noGrp="1" noChangeAspect="1" noChangeArrowheads="1"/>
          </p:cNvPicPr>
          <p:nvPr>
            <p:ph sz="quarter" idx="14"/>
          </p:nvPr>
        </p:nvPicPr>
        <p:blipFill>
          <a:blip r:embed="rId2" cstate="print">
            <a:extLst>
              <a:ext uri="{28A0092B-C50C-407E-A947-70E740481C1C}">
                <a14:useLocalDpi xmlns:a14="http://schemas.microsoft.com/office/drawing/2010/main" val="0"/>
              </a:ext>
            </a:extLst>
          </a:blip>
          <a:srcRect/>
          <a:stretch>
            <a:fillRect/>
          </a:stretch>
        </p:blipFill>
        <p:spPr bwMode="auto">
          <a:xfrm>
            <a:off x="5658434" y="3104452"/>
            <a:ext cx="1795882" cy="1833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49219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ФИЗИЧЕСКОЕ ЛИЦО</a:t>
            </a:r>
            <a:endParaRPr lang="ru-RU" dirty="0"/>
          </a:p>
        </p:txBody>
      </p:sp>
      <p:sp>
        <p:nvSpPr>
          <p:cNvPr id="3" name="Объект 2"/>
          <p:cNvSpPr>
            <a:spLocks noGrp="1"/>
          </p:cNvSpPr>
          <p:nvPr>
            <p:ph sz="quarter" idx="13"/>
          </p:nvPr>
        </p:nvSpPr>
        <p:spPr>
          <a:xfrm>
            <a:off x="676655" y="2060848"/>
            <a:ext cx="3822192" cy="4065632"/>
          </a:xfrm>
        </p:spPr>
        <p:txBody>
          <a:bodyPr/>
          <a:lstStyle/>
          <a:p>
            <a:r>
              <a:rPr lang="ru-RU" dirty="0" smtClean="0"/>
              <a:t>НЕ СПИ!!!</a:t>
            </a:r>
          </a:p>
          <a:p>
            <a:r>
              <a:rPr lang="ru-RU" dirty="0" smtClean="0"/>
              <a:t>Помогай оператору НЕ ЗАЛЕТЕТЬ, </a:t>
            </a:r>
            <a:r>
              <a:rPr lang="ru-RU" dirty="0" smtClean="0">
                <a:solidFill>
                  <a:srgbClr val="00B050"/>
                </a:solidFill>
              </a:rPr>
              <a:t>держи свои персональные данные в тонусе!!!!!!!!!!</a:t>
            </a:r>
            <a:endParaRPr lang="ru-RU" dirty="0">
              <a:solidFill>
                <a:srgbClr val="00B050"/>
              </a:solidFill>
            </a:endParaRPr>
          </a:p>
        </p:txBody>
      </p:sp>
      <p:pic>
        <p:nvPicPr>
          <p:cNvPr id="4100" name="Picture 4"/>
          <p:cNvPicPr>
            <a:picLocks noGrp="1" noChangeAspect="1" noChangeArrowheads="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368664" y="1916832"/>
            <a:ext cx="3523816" cy="37119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05966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marL="0" indent="0" algn="just">
              <a:buNone/>
            </a:pPr>
            <a:r>
              <a:rPr lang="ru-RU" sz="1600" b="1" dirty="0" smtClean="0">
                <a:solidFill>
                  <a:schemeClr val="tx1"/>
                </a:solidFill>
              </a:rPr>
              <a:t>Обработка персональных данных должна ограничиваться достижением заранее заявленных конкретных целей </a:t>
            </a:r>
            <a:r>
              <a:rPr lang="ru-RU" sz="1600" b="1" dirty="0" smtClean="0">
                <a:solidFill>
                  <a:schemeClr val="tx1"/>
                </a:solidFill>
                <a:latin typeface="Arial" panose="020B0604020202020204" pitchFamily="34" charset="0"/>
                <a:cs typeface="Arial" panose="020B0604020202020204" pitchFamily="34" charset="0"/>
              </a:rPr>
              <a:t>(ч.1.п.4ст.4 Закона);</a:t>
            </a:r>
          </a:p>
          <a:p>
            <a:pPr marL="0" indent="0" algn="just">
              <a:buNone/>
            </a:pPr>
            <a:r>
              <a:rPr lang="ru-RU" sz="1600" b="1" dirty="0" smtClean="0">
                <a:latin typeface="Arial" panose="020B0604020202020204" pitchFamily="34" charset="0"/>
                <a:cs typeface="Arial" panose="020B0604020202020204" pitchFamily="34" charset="0"/>
              </a:rPr>
              <a:t>Содержание и объем обрабатываемых персональных данных должны соответствовать заявленным целям их обработки.</a:t>
            </a:r>
          </a:p>
          <a:p>
            <a:pPr marL="0" indent="0" algn="just">
              <a:buNone/>
            </a:pPr>
            <a:r>
              <a:rPr lang="ru-RU" sz="1600" b="1" dirty="0" smtClean="0">
                <a:solidFill>
                  <a:schemeClr val="tx1"/>
                </a:solidFill>
                <a:latin typeface="Arial" panose="020B0604020202020204" pitchFamily="34" charset="0"/>
                <a:cs typeface="Arial" panose="020B0604020202020204" pitchFamily="34" charset="0"/>
              </a:rPr>
              <a:t>У оператора для данных целей разработан реестр согласно которого осуществляется обработка персональных данных.</a:t>
            </a:r>
            <a:endParaRPr lang="ru-RU" sz="1600" b="1" dirty="0">
              <a:solidFill>
                <a:schemeClr val="tx1"/>
              </a:solidFill>
              <a:latin typeface="Arial" panose="020B0604020202020204" pitchFamily="34" charset="0"/>
              <a:cs typeface="Arial" panose="020B0604020202020204" pitchFamily="34" charset="0"/>
            </a:endParaRPr>
          </a:p>
        </p:txBody>
      </p:sp>
      <p:sp>
        <p:nvSpPr>
          <p:cNvPr id="3" name="Заголовок 2"/>
          <p:cNvSpPr>
            <a:spLocks noGrp="1"/>
          </p:cNvSpPr>
          <p:nvPr>
            <p:ph type="title"/>
          </p:nvPr>
        </p:nvSpPr>
        <p:spPr/>
        <p:txBody>
          <a:bodyPr>
            <a:normAutofit fontScale="90000"/>
          </a:bodyPr>
          <a:lstStyle/>
          <a:p>
            <a:r>
              <a:rPr lang="ru-RU" b="1" i="1" u="sng" dirty="0" smtClean="0">
                <a:solidFill>
                  <a:srgbClr val="FFFF00"/>
                </a:solidFill>
              </a:rPr>
              <a:t>ЦЕЛИ</a:t>
            </a:r>
            <a:r>
              <a:rPr lang="ru-RU" dirty="0" smtClean="0"/>
              <a:t> обработки персональных данных</a:t>
            </a:r>
            <a:endParaRPr lang="ru-RU" dirty="0"/>
          </a:p>
        </p:txBody>
      </p:sp>
    </p:spTree>
    <p:extLst>
      <p:ext uri="{BB962C8B-B14F-4D97-AF65-F5344CB8AC3E}">
        <p14:creationId xmlns:p14="http://schemas.microsoft.com/office/powerpoint/2010/main" val="30000949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539552" y="1916832"/>
            <a:ext cx="8280919" cy="4209331"/>
          </a:xfrm>
        </p:spPr>
        <p:txBody>
          <a:bodyPr>
            <a:normAutofit/>
          </a:bodyPr>
          <a:lstStyle/>
          <a:p>
            <a:r>
              <a:rPr lang="ru-RU" sz="2000" b="1" dirty="0" smtClean="0"/>
              <a:t>Статья </a:t>
            </a:r>
            <a:r>
              <a:rPr lang="ru-RU" sz="2000" b="1" dirty="0"/>
              <a:t>4. Общие требования к обработке персональных данных</a:t>
            </a:r>
          </a:p>
          <a:p>
            <a:r>
              <a:rPr lang="ru-RU" sz="2000" dirty="0" smtClean="0"/>
              <a:t>3</a:t>
            </a:r>
            <a:r>
              <a:rPr lang="ru-RU" sz="2000" dirty="0"/>
              <a:t>. Обработка персональных данных осуществляется с согласия субъекта персональных данных, за исключением случаев, предусмотренных настоящим Законом и иными законодательными актами</a:t>
            </a:r>
            <a:r>
              <a:rPr lang="ru-RU" sz="2000" dirty="0" smtClean="0"/>
              <a:t>.</a:t>
            </a:r>
          </a:p>
          <a:p>
            <a:r>
              <a:rPr lang="ru-RU" sz="2000" b="1" dirty="0"/>
              <a:t>Статья 8. Обработка специальных персональных данных</a:t>
            </a:r>
          </a:p>
          <a:p>
            <a:r>
              <a:rPr lang="ru-RU" sz="2000" dirty="0"/>
              <a:t>1. Обработка специальных персональных данных без согласия субъекта персональных данных запрещается, за исключением случаев, предусмотренных </a:t>
            </a:r>
            <a:r>
              <a:rPr lang="ru-RU" sz="2000" u="sng" dirty="0">
                <a:hlinkClick r:id="rId2" action="ppaction://hlinkfile" tooltip="+"/>
              </a:rPr>
              <a:t>пунктом 2</a:t>
            </a:r>
            <a:r>
              <a:rPr lang="ru-RU" sz="2000" dirty="0"/>
              <a:t> настоящей статьи.</a:t>
            </a:r>
          </a:p>
          <a:p>
            <a:endParaRPr lang="ru-RU" dirty="0"/>
          </a:p>
          <a:p>
            <a:endParaRPr lang="ru-RU" dirty="0"/>
          </a:p>
        </p:txBody>
      </p:sp>
      <p:sp>
        <p:nvSpPr>
          <p:cNvPr id="3" name="Заголовок 2"/>
          <p:cNvSpPr>
            <a:spLocks noGrp="1"/>
          </p:cNvSpPr>
          <p:nvPr>
            <p:ph type="title"/>
          </p:nvPr>
        </p:nvSpPr>
        <p:spPr>
          <a:xfrm>
            <a:off x="457200" y="338328"/>
            <a:ext cx="8229600" cy="1362480"/>
          </a:xfrm>
        </p:spPr>
        <p:txBody>
          <a:bodyPr>
            <a:normAutofit fontScale="90000"/>
          </a:bodyPr>
          <a:lstStyle/>
          <a:p>
            <a:r>
              <a:rPr lang="ru-RU" dirty="0" smtClean="0"/>
              <a:t>Физическое лицо имеет </a:t>
            </a:r>
            <a:r>
              <a:rPr lang="ru-RU" dirty="0" smtClean="0">
                <a:solidFill>
                  <a:schemeClr val="tx1"/>
                </a:solidFill>
              </a:rPr>
              <a:t>ПРАВО:</a:t>
            </a:r>
            <a:br>
              <a:rPr lang="ru-RU" dirty="0" smtClean="0">
                <a:solidFill>
                  <a:schemeClr val="tx1"/>
                </a:solidFill>
              </a:rPr>
            </a:br>
            <a:r>
              <a:rPr lang="ru-RU" dirty="0" smtClean="0">
                <a:solidFill>
                  <a:schemeClr val="tx1"/>
                </a:solidFill>
              </a:rPr>
              <a:t>по Закону</a:t>
            </a:r>
            <a:endParaRPr lang="ru-RU" dirty="0">
              <a:solidFill>
                <a:schemeClr val="tx1"/>
              </a:solidFill>
            </a:endParaRPr>
          </a:p>
        </p:txBody>
      </p:sp>
    </p:spTree>
    <p:extLst>
      <p:ext uri="{BB962C8B-B14F-4D97-AF65-F5344CB8AC3E}">
        <p14:creationId xmlns:p14="http://schemas.microsoft.com/office/powerpoint/2010/main" val="18453096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784</TotalTime>
  <Words>1517</Words>
  <Application>Microsoft Office PowerPoint</Application>
  <PresentationFormat>Экран (4:3)</PresentationFormat>
  <Paragraphs>143</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Волна</vt:lpstr>
      <vt:lpstr>Программа обучения</vt:lpstr>
      <vt:lpstr>Персональные данные что это такое и с чем их едят</vt:lpstr>
      <vt:lpstr>Законодательство регулирующее защиту персональных данных</vt:lpstr>
      <vt:lpstr>Главное из всего сказанного</vt:lpstr>
      <vt:lpstr>По понятиям «Оператор», «Уполномоченное лицо»</vt:lpstr>
      <vt:lpstr>Субъект персональных данных</vt:lpstr>
      <vt:lpstr>ФИЗИЧЕСКОЕ ЛИЦО</vt:lpstr>
      <vt:lpstr>ЦЕЛИ обработки персональных данных</vt:lpstr>
      <vt:lpstr>Физическое лицо имеет ПРАВО: по Закону</vt:lpstr>
      <vt:lpstr>НА ВСЯКОЕ ПРАВО ПО ЗАКОНУ ЕСТЬ исключения</vt:lpstr>
      <vt:lpstr>Обрати внимание</vt:lpstr>
      <vt:lpstr>ПОЛЬЗУЯСЬ ПРАВОМ НЕ УСЛОЖНЯЙ РАБОТУ ОПЕРАТОРА</vt:lpstr>
      <vt:lpstr>Обязанности ОПЕРАТОРА по закону </vt:lpstr>
      <vt:lpstr>Уполномоченные ОПЕРАТОРА «Торфопредприятие Глинка» </vt:lpstr>
      <vt:lpstr>СПЕЦИАЛИТЫ Оператора которые имеют допуск к работе с персональными данными</vt:lpstr>
      <vt:lpstr>Обработка, хранение и защита персональных данных у ОПЕРАТОРА</vt:lpstr>
      <vt:lpstr>КАК НЕОБХОДИМО ХРАНИТЬ</vt:lpstr>
      <vt:lpstr>НАБЕРИТЕСЬ ТЕРПЕНИЯ!!!!! Еще самая малость</vt:lpstr>
      <vt:lpstr>Небольшая особенность</vt:lpstr>
      <vt:lpstr>ВЫ УЩЕ НЕ УСНУЛИ????? </vt:lpstr>
      <vt:lpstr>Продолжим</vt:lpstr>
      <vt:lpstr>Презентация PowerPoint</vt:lpstr>
      <vt:lpstr>Обязательства по защите персональных данных</vt:lpstr>
      <vt:lpstr>При завершении обучения несколько советов</vt:lpstr>
      <vt:lpstr>СПАСИБО ЧТО ВЫ ПОТРАТИЛИ СВОЕ ВРЕМЯ! НА ЭТОМ ВСЕ!!!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Программа обучения</dc:title>
  <dc:creator>Admin</dc:creator>
  <cp:lastModifiedBy>Admin</cp:lastModifiedBy>
  <cp:revision>67</cp:revision>
  <cp:lastPrinted>2023-03-03T09:06:21Z</cp:lastPrinted>
  <dcterms:created xsi:type="dcterms:W3CDTF">2023-02-22T10:31:40Z</dcterms:created>
  <dcterms:modified xsi:type="dcterms:W3CDTF">2023-03-03T09:08:04Z</dcterms:modified>
</cp:coreProperties>
</file>